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61"/>
  </p:notesMasterIdLst>
  <p:sldIdLst>
    <p:sldId id="306" r:id="rId2"/>
    <p:sldId id="318" r:id="rId3"/>
    <p:sldId id="319" r:id="rId4"/>
    <p:sldId id="321" r:id="rId5"/>
    <p:sldId id="320" r:id="rId6"/>
    <p:sldId id="322" r:id="rId7"/>
    <p:sldId id="323" r:id="rId8"/>
    <p:sldId id="324" r:id="rId9"/>
    <p:sldId id="396" r:id="rId10"/>
    <p:sldId id="326" r:id="rId11"/>
    <p:sldId id="398" r:id="rId12"/>
    <p:sldId id="329" r:id="rId13"/>
    <p:sldId id="335" r:id="rId14"/>
    <p:sldId id="336" r:id="rId15"/>
    <p:sldId id="337" r:id="rId16"/>
    <p:sldId id="338" r:id="rId17"/>
    <p:sldId id="339" r:id="rId18"/>
    <p:sldId id="341" r:id="rId19"/>
    <p:sldId id="342" r:id="rId20"/>
    <p:sldId id="345" r:id="rId21"/>
    <p:sldId id="344" r:id="rId22"/>
    <p:sldId id="346" r:id="rId23"/>
    <p:sldId id="399" r:id="rId24"/>
    <p:sldId id="400" r:id="rId25"/>
    <p:sldId id="347" r:id="rId26"/>
    <p:sldId id="349" r:id="rId27"/>
    <p:sldId id="352" r:id="rId28"/>
    <p:sldId id="401" r:id="rId29"/>
    <p:sldId id="351" r:id="rId30"/>
    <p:sldId id="356" r:id="rId31"/>
    <p:sldId id="390" r:id="rId32"/>
    <p:sldId id="359" r:id="rId33"/>
    <p:sldId id="360" r:id="rId34"/>
    <p:sldId id="361" r:id="rId35"/>
    <p:sldId id="391" r:id="rId36"/>
    <p:sldId id="364" r:id="rId37"/>
    <p:sldId id="363" r:id="rId38"/>
    <p:sldId id="365" r:id="rId39"/>
    <p:sldId id="392" r:id="rId40"/>
    <p:sldId id="366" r:id="rId41"/>
    <p:sldId id="368" r:id="rId42"/>
    <p:sldId id="371" r:id="rId43"/>
    <p:sldId id="370" r:id="rId44"/>
    <p:sldId id="369" r:id="rId45"/>
    <p:sldId id="367" r:id="rId46"/>
    <p:sldId id="395" r:id="rId47"/>
    <p:sldId id="393" r:id="rId48"/>
    <p:sldId id="372" r:id="rId49"/>
    <p:sldId id="373" r:id="rId50"/>
    <p:sldId id="376" r:id="rId51"/>
    <p:sldId id="375" r:id="rId52"/>
    <p:sldId id="374" r:id="rId53"/>
    <p:sldId id="377" r:id="rId54"/>
    <p:sldId id="394" r:id="rId55"/>
    <p:sldId id="378" r:id="rId56"/>
    <p:sldId id="382" r:id="rId57"/>
    <p:sldId id="381" r:id="rId58"/>
    <p:sldId id="380" r:id="rId59"/>
    <p:sldId id="303" r:id="rId60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DAE"/>
    <a:srgbClr val="435153"/>
    <a:srgbClr val="8A8A8A"/>
    <a:srgbClr val="6B6B6B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0" autoAdjust="0"/>
    <p:restoredTop sz="95332" autoAdjust="0"/>
  </p:normalViewPr>
  <p:slideViewPr>
    <p:cSldViewPr snapToGrid="0">
      <p:cViewPr varScale="1">
        <p:scale>
          <a:sx n="66" d="100"/>
          <a:sy n="66" d="100"/>
        </p:scale>
        <p:origin x="150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E19E3A-B561-40A4-BA55-075492A8DF96}" type="doc">
      <dgm:prSet loTypeId="urn:microsoft.com/office/officeart/2005/8/layout/radial3" loCatId="cycle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ru-RU"/>
        </a:p>
      </dgm:t>
    </dgm:pt>
    <dgm:pt modelId="{9138198D-9CEC-4A93-B7DC-5BAC33258FF8}">
      <dgm:prSet phldrT="[Text]"/>
      <dgm:spPr/>
      <dgm:t>
        <a:bodyPr/>
        <a:lstStyle/>
        <a:p>
          <a:pPr algn="ctr" rtl="0"/>
          <a:r>
            <a:rPr lang="ru-RU" b="0" i="0" u="none" baseline="0" dirty="0" err="1">
              <a:solidFill>
                <a:schemeClr val="bg1"/>
              </a:solidFill>
            </a:rPr>
            <a:t>Розповсюдження</a:t>
          </a:r>
          <a:r>
            <a:rPr lang="ru-RU" b="0" i="0" u="none" baseline="0" dirty="0">
              <a:solidFill>
                <a:schemeClr val="bg1"/>
              </a:solidFill>
            </a:rPr>
            <a:t> </a:t>
          </a:r>
          <a:r>
            <a:rPr lang="ru-RU" b="0" i="0" u="none" baseline="0" dirty="0" err="1">
              <a:solidFill>
                <a:schemeClr val="bg1"/>
              </a:solidFill>
            </a:rPr>
            <a:t>хробака</a:t>
          </a:r>
          <a:r>
            <a:rPr lang="ru-RU" b="0" i="0" u="none" baseline="0" dirty="0">
              <a:solidFill>
                <a:schemeClr val="bg1"/>
              </a:solidFill>
            </a:rPr>
            <a:t> </a:t>
          </a:r>
          <a:r>
            <a:rPr lang="ru-RU" b="0" i="0" u="none" baseline="0" dirty="0" err="1">
              <a:solidFill>
                <a:schemeClr val="bg1"/>
              </a:solidFill>
            </a:rPr>
            <a:t>Code</a:t>
          </a:r>
          <a:r>
            <a:rPr lang="ru-RU" b="0" i="0" u="none" baseline="0" dirty="0">
              <a:solidFill>
                <a:schemeClr val="bg1"/>
              </a:solidFill>
            </a:rPr>
            <a:t> </a:t>
          </a:r>
          <a:r>
            <a:rPr lang="ru-RU" b="0" i="0" u="none" baseline="0" dirty="0" err="1">
              <a:solidFill>
                <a:schemeClr val="bg1"/>
              </a:solidFill>
            </a:rPr>
            <a:t>Red</a:t>
          </a:r>
          <a:endParaRPr lang="ru-RU" dirty="0">
            <a:solidFill>
              <a:schemeClr val="bg1"/>
            </a:solidFill>
          </a:endParaRPr>
        </a:p>
      </dgm:t>
    </dgm:pt>
    <dgm:pt modelId="{D26BBD06-1C3C-494E-BDE5-03D9113DE4B5}" type="parTrans" cxnId="{9A89ABF4-D608-4C4B-AC55-7EF9CA3B9DA8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735C4378-2104-477A-80AE-95F5DAE47621}" type="sibTrans" cxnId="{9A89ABF4-D608-4C4B-AC55-7EF9CA3B9DA8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3756714D-D886-41E4-B74F-E8FA7F59692C}">
      <dgm:prSet phldrT="[Text]"/>
      <dgm:spPr/>
      <dgm:t>
        <a:bodyPr/>
        <a:lstStyle/>
        <a:p>
          <a:pPr algn="ctr" rtl="0"/>
          <a:r>
            <a:rPr lang="ru-RU" b="1" i="0" u="none" baseline="0" dirty="0">
              <a:solidFill>
                <a:schemeClr val="bg1"/>
              </a:solidFill>
            </a:rPr>
            <a:t>1.</a:t>
          </a:r>
          <a:br>
            <a:rPr lang="ru-RU" b="1" dirty="0">
              <a:solidFill>
                <a:schemeClr val="bg1"/>
              </a:solidFill>
            </a:rPr>
          </a:br>
          <a:r>
            <a:rPr lang="ru-RU" b="1" i="0" u="none" baseline="0" dirty="0" err="1">
              <a:solidFill>
                <a:schemeClr val="bg1"/>
              </a:solidFill>
            </a:rPr>
            <a:t>Розповсюдження</a:t>
          </a:r>
          <a:r>
            <a:rPr lang="ru-RU" b="1" i="0" u="none" baseline="0" dirty="0">
              <a:solidFill>
                <a:schemeClr val="bg1"/>
              </a:solidFill>
            </a:rPr>
            <a:t> </a:t>
          </a:r>
          <a:r>
            <a:rPr lang="ru-RU" b="1" i="0" u="none" baseline="0" dirty="0" err="1">
              <a:solidFill>
                <a:schemeClr val="bg1"/>
              </a:solidFill>
            </a:rPr>
            <a:t>протягом</a:t>
          </a:r>
          <a:r>
            <a:rPr lang="ru-RU" b="1" i="0" u="none" baseline="0" dirty="0">
              <a:solidFill>
                <a:schemeClr val="bg1"/>
              </a:solidFill>
            </a:rPr>
            <a:t> 19 </a:t>
          </a:r>
          <a:r>
            <a:rPr lang="ru-RU" b="1" i="0" u="none" baseline="0" dirty="0" err="1">
              <a:solidFill>
                <a:schemeClr val="bg1"/>
              </a:solidFill>
            </a:rPr>
            <a:t>днів</a:t>
          </a:r>
          <a:endParaRPr lang="ru-RU" b="1" dirty="0">
            <a:solidFill>
              <a:schemeClr val="bg1"/>
            </a:solidFill>
          </a:endParaRPr>
        </a:p>
      </dgm:t>
    </dgm:pt>
    <dgm:pt modelId="{4007E6C2-F13C-4B25-A953-0A426E866F7D}" type="parTrans" cxnId="{C1F3A2BD-7341-4C05-ACCB-CE04BDDEB939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414EBC8A-64D1-48CD-A434-9C14D665F195}" type="sibTrans" cxnId="{C1F3A2BD-7341-4C05-ACCB-CE04BDDEB939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CFCC5549-9DCA-4B8C-84AB-CC394BBABEA6}">
      <dgm:prSet phldrT="[Text]"/>
      <dgm:spPr/>
      <dgm:t>
        <a:bodyPr/>
        <a:lstStyle/>
        <a:p>
          <a:pPr algn="ctr" rtl="0"/>
          <a:r>
            <a:rPr lang="ru-RU" b="1" i="0" u="none" baseline="0" dirty="0">
              <a:solidFill>
                <a:schemeClr val="bg1"/>
              </a:solidFill>
            </a:rPr>
            <a:t>2.</a:t>
          </a:r>
          <a:br>
            <a:rPr lang="ru-RU" b="1" dirty="0">
              <a:solidFill>
                <a:schemeClr val="bg1"/>
              </a:solidFill>
            </a:rPr>
          </a:br>
          <a:r>
            <a:rPr lang="ru-RU" b="1" dirty="0">
              <a:solidFill>
                <a:schemeClr val="bg1"/>
              </a:solidFill>
            </a:rPr>
            <a:t>Запуск </a:t>
          </a:r>
          <a:r>
            <a:rPr lang="ru-RU" b="1" dirty="0" err="1">
              <a:solidFill>
                <a:schemeClr val="bg1"/>
              </a:solidFill>
            </a:rPr>
            <a:t>DoS</a:t>
          </a:r>
          <a:r>
            <a:rPr lang="ru-RU" b="1" dirty="0">
              <a:solidFill>
                <a:schemeClr val="bg1"/>
              </a:solidFill>
            </a:rPr>
            <a:t>-атаки </a:t>
          </a:r>
          <a:r>
            <a:rPr lang="ru-RU" b="1" dirty="0" err="1">
              <a:solidFill>
                <a:schemeClr val="bg1"/>
              </a:solidFill>
            </a:rPr>
            <a:t>протягом</a:t>
          </a:r>
          <a:r>
            <a:rPr lang="ru-RU" b="1" dirty="0">
              <a:solidFill>
                <a:schemeClr val="bg1"/>
              </a:solidFill>
            </a:rPr>
            <a:t> </a:t>
          </a:r>
          <a:r>
            <a:rPr lang="ru-RU" b="1" dirty="0" err="1">
              <a:solidFill>
                <a:schemeClr val="bg1"/>
              </a:solidFill>
            </a:rPr>
            <a:t>наступних</a:t>
          </a:r>
          <a:r>
            <a:rPr lang="ru-RU" b="1" dirty="0">
              <a:solidFill>
                <a:schemeClr val="bg1"/>
              </a:solidFill>
            </a:rPr>
            <a:t> 7 </a:t>
          </a:r>
          <a:r>
            <a:rPr lang="ru-RU" b="1" dirty="0" err="1">
              <a:solidFill>
                <a:schemeClr val="bg1"/>
              </a:solidFill>
            </a:rPr>
            <a:t>днів</a:t>
          </a:r>
          <a:endParaRPr lang="ru-RU" b="1" dirty="0">
            <a:solidFill>
              <a:schemeClr val="bg1"/>
            </a:solidFill>
          </a:endParaRPr>
        </a:p>
      </dgm:t>
    </dgm:pt>
    <dgm:pt modelId="{74C7C7A2-0EA3-4D08-ADAD-09EC5F4CD420}" type="parTrans" cxnId="{6D68AF54-7CB6-4AB5-9B9F-7AC1CF9D2ACE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079F0896-6385-4032-8ACD-8F80DB294A42}" type="sibTrans" cxnId="{6D68AF54-7CB6-4AB5-9B9F-7AC1CF9D2ACE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3589EFCA-45F2-411B-8B99-A1B0BFCB6B88}">
      <dgm:prSet phldrT="[Text]"/>
      <dgm:spPr/>
      <dgm:t>
        <a:bodyPr/>
        <a:lstStyle/>
        <a:p>
          <a:pPr algn="ctr" rtl="0"/>
          <a:r>
            <a:rPr lang="ru-RU" b="1" i="0" u="none" baseline="0" dirty="0">
              <a:solidFill>
                <a:schemeClr val="bg1"/>
              </a:solidFill>
            </a:rPr>
            <a:t>3.</a:t>
          </a:r>
          <a:br>
            <a:rPr lang="ru-RU" b="1" dirty="0">
              <a:solidFill>
                <a:schemeClr val="bg1"/>
              </a:solidFill>
            </a:rPr>
          </a:br>
          <a:r>
            <a:rPr lang="ru-RU" b="1" dirty="0" err="1">
              <a:solidFill>
                <a:schemeClr val="bg1"/>
              </a:solidFill>
            </a:rPr>
            <a:t>Зупинка</a:t>
          </a:r>
          <a:r>
            <a:rPr lang="ru-RU" b="1" dirty="0">
              <a:solidFill>
                <a:schemeClr val="bg1"/>
              </a:solidFill>
            </a:rPr>
            <a:t> і </a:t>
          </a:r>
          <a:r>
            <a:rPr lang="ru-RU" b="1" dirty="0" err="1">
              <a:solidFill>
                <a:schemeClr val="bg1"/>
              </a:solidFill>
            </a:rPr>
            <a:t>перехід</a:t>
          </a:r>
          <a:r>
            <a:rPr lang="ru-RU" b="1" dirty="0">
              <a:solidFill>
                <a:schemeClr val="bg1"/>
              </a:solidFill>
            </a:rPr>
            <a:t> в </a:t>
          </a:r>
          <a:r>
            <a:rPr lang="ru-RU" b="1" dirty="0" err="1">
              <a:solidFill>
                <a:schemeClr val="bg1"/>
              </a:solidFill>
            </a:rPr>
            <a:t>неактивний</a:t>
          </a:r>
          <a:r>
            <a:rPr lang="ru-RU" b="1" dirty="0">
              <a:solidFill>
                <a:schemeClr val="bg1"/>
              </a:solidFill>
            </a:rPr>
            <a:t> стан на </a:t>
          </a:r>
          <a:r>
            <a:rPr lang="ru-RU" b="1" dirty="0" err="1">
              <a:solidFill>
                <a:schemeClr val="bg1"/>
              </a:solidFill>
            </a:rPr>
            <a:t>кілька</a:t>
          </a:r>
          <a:r>
            <a:rPr lang="ru-RU" b="1" dirty="0">
              <a:solidFill>
                <a:schemeClr val="bg1"/>
              </a:solidFill>
            </a:rPr>
            <a:t> </a:t>
          </a:r>
          <a:r>
            <a:rPr lang="ru-RU" b="1" dirty="0" err="1">
              <a:solidFill>
                <a:schemeClr val="bg1"/>
              </a:solidFill>
            </a:rPr>
            <a:t>днів</a:t>
          </a:r>
          <a:endParaRPr lang="ru-RU" b="1" dirty="0">
            <a:solidFill>
              <a:schemeClr val="bg1"/>
            </a:solidFill>
          </a:endParaRPr>
        </a:p>
      </dgm:t>
    </dgm:pt>
    <dgm:pt modelId="{A569CB91-1020-412A-9112-8C560522A3AD}" type="parTrans" cxnId="{2495CBD3-CAA2-4D7D-8B1B-B7CAF6D807BE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E1AB9F34-5328-499B-A87A-B68DE971A61A}" type="sibTrans" cxnId="{2495CBD3-CAA2-4D7D-8B1B-B7CAF6D807BE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557BCCD7-6731-4D06-A034-E741DF83CF94}">
      <dgm:prSet phldrT="[Text]"/>
      <dgm:spPr/>
      <dgm:t>
        <a:bodyPr/>
        <a:lstStyle/>
        <a:p>
          <a:pPr algn="ctr" rtl="0"/>
          <a:r>
            <a:rPr lang="ru-RU" b="1" i="0" u="none" baseline="0" dirty="0">
              <a:solidFill>
                <a:schemeClr val="bg1"/>
              </a:solidFill>
            </a:rPr>
            <a:t>4.</a:t>
          </a:r>
          <a:br>
            <a:rPr lang="ru-RU" b="1" dirty="0">
              <a:solidFill>
                <a:schemeClr val="bg1"/>
              </a:solidFill>
            </a:rPr>
          </a:br>
          <a:r>
            <a:rPr lang="ru-RU" b="1" i="0" u="none" baseline="0" dirty="0">
              <a:solidFill>
                <a:schemeClr val="bg1"/>
              </a:solidFill>
            </a:rPr>
            <a:t>Повтор цикла</a:t>
          </a:r>
          <a:endParaRPr lang="ru-RU" b="1" dirty="0">
            <a:solidFill>
              <a:schemeClr val="bg1"/>
            </a:solidFill>
          </a:endParaRPr>
        </a:p>
      </dgm:t>
    </dgm:pt>
    <dgm:pt modelId="{EA76B44A-AC3A-4D52-A09A-69485ED70C66}" type="parTrans" cxnId="{C69C97D4-D984-4BF8-9400-033F2B7005E4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F294BDE5-B783-47C4-96E6-347D1504E089}" type="sibTrans" cxnId="{C69C97D4-D984-4BF8-9400-033F2B7005E4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1400CEE6-D9F2-41CE-9D66-C54D842FD7E9}" type="pres">
      <dgm:prSet presAssocID="{88E19E3A-B561-40A4-BA55-075492A8DF96}" presName="composite" presStyleCnt="0">
        <dgm:presLayoutVars>
          <dgm:chMax val="1"/>
          <dgm:dir/>
          <dgm:resizeHandles val="exact"/>
        </dgm:presLayoutVars>
      </dgm:prSet>
      <dgm:spPr/>
    </dgm:pt>
    <dgm:pt modelId="{D599E379-6148-4E10-A1DD-61FCEEECD59A}" type="pres">
      <dgm:prSet presAssocID="{88E19E3A-B561-40A4-BA55-075492A8DF96}" presName="radial" presStyleCnt="0">
        <dgm:presLayoutVars>
          <dgm:animLvl val="ctr"/>
        </dgm:presLayoutVars>
      </dgm:prSet>
      <dgm:spPr/>
    </dgm:pt>
    <dgm:pt modelId="{0D9DB4A6-F198-46E0-ABB6-A8C5D2911E04}" type="pres">
      <dgm:prSet presAssocID="{9138198D-9CEC-4A93-B7DC-5BAC33258FF8}" presName="centerShape" presStyleLbl="vennNode1" presStyleIdx="0" presStyleCnt="5"/>
      <dgm:spPr/>
    </dgm:pt>
    <dgm:pt modelId="{72BCBA18-1B4F-4D1A-815C-4442D5AB6E73}" type="pres">
      <dgm:prSet presAssocID="{3756714D-D886-41E4-B74F-E8FA7F59692C}" presName="node" presStyleLbl="vennNode1" presStyleIdx="1" presStyleCnt="5">
        <dgm:presLayoutVars>
          <dgm:bulletEnabled val="1"/>
        </dgm:presLayoutVars>
      </dgm:prSet>
      <dgm:spPr/>
    </dgm:pt>
    <dgm:pt modelId="{482A26F6-4C14-4952-9861-0853E7EE424E}" type="pres">
      <dgm:prSet presAssocID="{CFCC5549-9DCA-4B8C-84AB-CC394BBABEA6}" presName="node" presStyleLbl="vennNode1" presStyleIdx="2" presStyleCnt="5">
        <dgm:presLayoutVars>
          <dgm:bulletEnabled val="1"/>
        </dgm:presLayoutVars>
      </dgm:prSet>
      <dgm:spPr/>
    </dgm:pt>
    <dgm:pt modelId="{1FAB6F58-2594-4808-AE2C-BB202E6AFB96}" type="pres">
      <dgm:prSet presAssocID="{3589EFCA-45F2-411B-8B99-A1B0BFCB6B88}" presName="node" presStyleLbl="vennNode1" presStyleIdx="3" presStyleCnt="5">
        <dgm:presLayoutVars>
          <dgm:bulletEnabled val="1"/>
        </dgm:presLayoutVars>
      </dgm:prSet>
      <dgm:spPr/>
    </dgm:pt>
    <dgm:pt modelId="{7E083439-DB48-4907-AED8-3BC400DDD483}" type="pres">
      <dgm:prSet presAssocID="{557BCCD7-6731-4D06-A034-E741DF83CF94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9099433B-7859-4F2D-938F-8731327392F6}" type="presOf" srcId="{3756714D-D886-41E4-B74F-E8FA7F59692C}" destId="{72BCBA18-1B4F-4D1A-815C-4442D5AB6E73}" srcOrd="0" destOrd="0" presId="urn:microsoft.com/office/officeart/2005/8/layout/radial3"/>
    <dgm:cxn modelId="{CE605672-1FB9-4C88-9786-333BD3549E5A}" type="presOf" srcId="{3589EFCA-45F2-411B-8B99-A1B0BFCB6B88}" destId="{1FAB6F58-2594-4808-AE2C-BB202E6AFB96}" srcOrd="0" destOrd="0" presId="urn:microsoft.com/office/officeart/2005/8/layout/radial3"/>
    <dgm:cxn modelId="{6D68AF54-7CB6-4AB5-9B9F-7AC1CF9D2ACE}" srcId="{9138198D-9CEC-4A93-B7DC-5BAC33258FF8}" destId="{CFCC5549-9DCA-4B8C-84AB-CC394BBABEA6}" srcOrd="1" destOrd="0" parTransId="{74C7C7A2-0EA3-4D08-ADAD-09EC5F4CD420}" sibTransId="{079F0896-6385-4032-8ACD-8F80DB294A42}"/>
    <dgm:cxn modelId="{F536E978-BC1C-4BA8-9000-10C3DA6FB87C}" type="presOf" srcId="{88E19E3A-B561-40A4-BA55-075492A8DF96}" destId="{1400CEE6-D9F2-41CE-9D66-C54D842FD7E9}" srcOrd="0" destOrd="0" presId="urn:microsoft.com/office/officeart/2005/8/layout/radial3"/>
    <dgm:cxn modelId="{C1F3A2BD-7341-4C05-ACCB-CE04BDDEB939}" srcId="{9138198D-9CEC-4A93-B7DC-5BAC33258FF8}" destId="{3756714D-D886-41E4-B74F-E8FA7F59692C}" srcOrd="0" destOrd="0" parTransId="{4007E6C2-F13C-4B25-A953-0A426E866F7D}" sibTransId="{414EBC8A-64D1-48CD-A434-9C14D665F195}"/>
    <dgm:cxn modelId="{A4EF09C2-4663-408D-B91E-4EBA846BD218}" type="presOf" srcId="{557BCCD7-6731-4D06-A034-E741DF83CF94}" destId="{7E083439-DB48-4907-AED8-3BC400DDD483}" srcOrd="0" destOrd="0" presId="urn:microsoft.com/office/officeart/2005/8/layout/radial3"/>
    <dgm:cxn modelId="{60F559C2-CBFF-429D-AC27-24CB2FA1DEFD}" type="presOf" srcId="{9138198D-9CEC-4A93-B7DC-5BAC33258FF8}" destId="{0D9DB4A6-F198-46E0-ABB6-A8C5D2911E04}" srcOrd="0" destOrd="0" presId="urn:microsoft.com/office/officeart/2005/8/layout/radial3"/>
    <dgm:cxn modelId="{2495CBD3-CAA2-4D7D-8B1B-B7CAF6D807BE}" srcId="{9138198D-9CEC-4A93-B7DC-5BAC33258FF8}" destId="{3589EFCA-45F2-411B-8B99-A1B0BFCB6B88}" srcOrd="2" destOrd="0" parTransId="{A569CB91-1020-412A-9112-8C560522A3AD}" sibTransId="{E1AB9F34-5328-499B-A87A-B68DE971A61A}"/>
    <dgm:cxn modelId="{C69C97D4-D984-4BF8-9400-033F2B7005E4}" srcId="{9138198D-9CEC-4A93-B7DC-5BAC33258FF8}" destId="{557BCCD7-6731-4D06-A034-E741DF83CF94}" srcOrd="3" destOrd="0" parTransId="{EA76B44A-AC3A-4D52-A09A-69485ED70C66}" sibTransId="{F294BDE5-B783-47C4-96E6-347D1504E089}"/>
    <dgm:cxn modelId="{D606A6D4-AC27-476C-918F-103821050E9B}" type="presOf" srcId="{CFCC5549-9DCA-4B8C-84AB-CC394BBABEA6}" destId="{482A26F6-4C14-4952-9861-0853E7EE424E}" srcOrd="0" destOrd="0" presId="urn:microsoft.com/office/officeart/2005/8/layout/radial3"/>
    <dgm:cxn modelId="{9A89ABF4-D608-4C4B-AC55-7EF9CA3B9DA8}" srcId="{88E19E3A-B561-40A4-BA55-075492A8DF96}" destId="{9138198D-9CEC-4A93-B7DC-5BAC33258FF8}" srcOrd="0" destOrd="0" parTransId="{D26BBD06-1C3C-494E-BDE5-03D9113DE4B5}" sibTransId="{735C4378-2104-477A-80AE-95F5DAE47621}"/>
    <dgm:cxn modelId="{D2496EBE-EDA8-4079-A9CA-343D5A2E02CD}" type="presParOf" srcId="{1400CEE6-D9F2-41CE-9D66-C54D842FD7E9}" destId="{D599E379-6148-4E10-A1DD-61FCEEECD59A}" srcOrd="0" destOrd="0" presId="urn:microsoft.com/office/officeart/2005/8/layout/radial3"/>
    <dgm:cxn modelId="{5AF39890-A830-4E1A-A189-E808F53949E9}" type="presParOf" srcId="{D599E379-6148-4E10-A1DD-61FCEEECD59A}" destId="{0D9DB4A6-F198-46E0-ABB6-A8C5D2911E04}" srcOrd="0" destOrd="0" presId="urn:microsoft.com/office/officeart/2005/8/layout/radial3"/>
    <dgm:cxn modelId="{A3C7974F-C6BD-493D-BFAE-EB55DA0DEF7F}" type="presParOf" srcId="{D599E379-6148-4E10-A1DD-61FCEEECD59A}" destId="{72BCBA18-1B4F-4D1A-815C-4442D5AB6E73}" srcOrd="1" destOrd="0" presId="urn:microsoft.com/office/officeart/2005/8/layout/radial3"/>
    <dgm:cxn modelId="{69430586-59D6-443D-B1D5-AEE67038E497}" type="presParOf" srcId="{D599E379-6148-4E10-A1DD-61FCEEECD59A}" destId="{482A26F6-4C14-4952-9861-0853E7EE424E}" srcOrd="2" destOrd="0" presId="urn:microsoft.com/office/officeart/2005/8/layout/radial3"/>
    <dgm:cxn modelId="{04E29C36-1006-4AF7-84B8-AA3306E10043}" type="presParOf" srcId="{D599E379-6148-4E10-A1DD-61FCEEECD59A}" destId="{1FAB6F58-2594-4808-AE2C-BB202E6AFB96}" srcOrd="3" destOrd="0" presId="urn:microsoft.com/office/officeart/2005/8/layout/radial3"/>
    <dgm:cxn modelId="{A56888BA-E81D-4D4D-AFBE-6A9D0285301F}" type="presParOf" srcId="{D599E379-6148-4E10-A1DD-61FCEEECD59A}" destId="{7E083439-DB48-4907-AED8-3BC400DDD483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D54A6F-A668-445D-BB68-8801E1DFE07D}" type="doc">
      <dgm:prSet loTypeId="urn:microsoft.com/office/officeart/2005/8/layout/funnel1" loCatId="process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8B56D7AA-B484-48F7-906D-6AE643109FD4}">
      <dgm:prSet phldrT="[Text]"/>
      <dgm:spPr/>
      <dgm:t>
        <a:bodyPr/>
        <a:lstStyle/>
        <a:p>
          <a:pPr algn="ctr" rtl="0"/>
          <a:r>
            <a:rPr lang="ru-RU" b="0" i="0" u="none" baseline="0" dirty="0" err="1"/>
            <a:t>Зміна</a:t>
          </a:r>
          <a:r>
            <a:rPr lang="ru-RU" b="0" i="0" u="none" baseline="0" dirty="0"/>
            <a:t> </a:t>
          </a:r>
          <a:r>
            <a:rPr lang="ru-RU" b="0" i="0" u="none" baseline="0" dirty="0" err="1"/>
            <a:t>даних</a:t>
          </a:r>
          <a:endParaRPr lang="ru-RU" dirty="0"/>
        </a:p>
      </dgm:t>
    </dgm:pt>
    <dgm:pt modelId="{56E59102-59E6-49B0-A78C-7C8AAB5423A7}" type="parTrans" cxnId="{29458587-FA2A-42BD-A5B8-A76E8F3A2E07}">
      <dgm:prSet/>
      <dgm:spPr/>
      <dgm:t>
        <a:bodyPr/>
        <a:lstStyle/>
        <a:p>
          <a:endParaRPr lang="ru-RU"/>
        </a:p>
      </dgm:t>
    </dgm:pt>
    <dgm:pt modelId="{C7DF8DC3-DCF0-4621-A1AB-17439BD805E5}" type="sibTrans" cxnId="{29458587-FA2A-42BD-A5B8-A76E8F3A2E07}">
      <dgm:prSet/>
      <dgm:spPr/>
      <dgm:t>
        <a:bodyPr/>
        <a:lstStyle/>
        <a:p>
          <a:endParaRPr lang="ru-RU"/>
        </a:p>
      </dgm:t>
    </dgm:pt>
    <dgm:pt modelId="{0BBB5B1A-54D0-49B5-A741-EB673BEAE1BF}">
      <dgm:prSet phldrT="[Text]"/>
      <dgm:spPr/>
      <dgm:t>
        <a:bodyPr/>
        <a:lstStyle/>
        <a:p>
          <a:pPr algn="ctr" rtl="0"/>
          <a:r>
            <a:rPr lang="ru-RU" b="0" i="0" u="none" baseline="0" dirty="0"/>
            <a:t>SYN-атака</a:t>
          </a:r>
          <a:endParaRPr lang="ru-RU" dirty="0"/>
        </a:p>
      </dgm:t>
    </dgm:pt>
    <dgm:pt modelId="{49062010-8508-431A-9728-5BCAAABCF238}" type="parTrans" cxnId="{CDC50FF7-60AA-46E1-9C91-8AEC648B0F82}">
      <dgm:prSet/>
      <dgm:spPr/>
      <dgm:t>
        <a:bodyPr/>
        <a:lstStyle/>
        <a:p>
          <a:endParaRPr lang="ru-RU"/>
        </a:p>
      </dgm:t>
    </dgm:pt>
    <dgm:pt modelId="{5EE920E2-448D-4011-B085-3D43DA5D2C34}" type="sibTrans" cxnId="{CDC50FF7-60AA-46E1-9C91-8AEC648B0F82}">
      <dgm:prSet/>
      <dgm:spPr/>
      <dgm:t>
        <a:bodyPr/>
        <a:lstStyle/>
        <a:p>
          <a:endParaRPr lang="ru-RU"/>
        </a:p>
      </dgm:t>
    </dgm:pt>
    <dgm:pt modelId="{55E8F221-BFFB-43FE-8D5D-0A8C64261CB4}">
      <dgm:prSet phldrT="[Text]"/>
      <dgm:spPr/>
      <dgm:t>
        <a:bodyPr/>
        <a:lstStyle/>
        <a:p>
          <a:pPr algn="ctr" rtl="0"/>
          <a:r>
            <a:rPr lang="ru-RU" b="0" i="0" u="none" baseline="0"/>
            <a:t>Smurf-атака</a:t>
          </a:r>
          <a:endParaRPr lang="ru-RU" dirty="0"/>
        </a:p>
      </dgm:t>
    </dgm:pt>
    <dgm:pt modelId="{C640CAFC-CC48-46C6-A748-4A8F79A23081}" type="parTrans" cxnId="{D41052E6-2638-403B-B658-ECEE2B8B39D8}">
      <dgm:prSet/>
      <dgm:spPr/>
      <dgm:t>
        <a:bodyPr/>
        <a:lstStyle/>
        <a:p>
          <a:endParaRPr lang="ru-RU"/>
        </a:p>
      </dgm:t>
    </dgm:pt>
    <dgm:pt modelId="{7FD05E73-C560-4E58-86E3-24006A264F3E}" type="sibTrans" cxnId="{D41052E6-2638-403B-B658-ECEE2B8B39D8}">
      <dgm:prSet/>
      <dgm:spPr/>
      <dgm:t>
        <a:bodyPr/>
        <a:lstStyle/>
        <a:p>
          <a:endParaRPr lang="ru-RU"/>
        </a:p>
      </dgm:t>
    </dgm:pt>
    <dgm:pt modelId="{15207DFA-2244-4630-9202-7B2FA9B13CFA}">
      <dgm:prSet phldrT="[Text]" custT="1"/>
      <dgm:spPr/>
      <dgm:t>
        <a:bodyPr/>
        <a:lstStyle/>
        <a:p>
          <a:pPr algn="ctr" rtl="0"/>
          <a:r>
            <a:rPr lang="ru-RU" sz="1600" b="0" i="0" u="none" baseline="0" dirty="0"/>
            <a:t>Разведывательные</a:t>
          </a:r>
          <a:br>
            <a:rPr lang="ru-RU" sz="1600" dirty="0"/>
          </a:br>
          <a:r>
            <a:rPr lang="ru-RU" sz="1600" b="0" i="0" u="none" baseline="0" dirty="0"/>
            <a:t>Атаки доступа</a:t>
          </a:r>
          <a:br>
            <a:rPr lang="ru-RU" sz="1600" dirty="0"/>
          </a:br>
          <a:r>
            <a:rPr lang="ru-RU" sz="1600" b="0" i="0" u="none" baseline="0" dirty="0" err="1"/>
            <a:t>DoS</a:t>
          </a:r>
          <a:endParaRPr lang="ru-RU" sz="1600" dirty="0"/>
        </a:p>
      </dgm:t>
    </dgm:pt>
    <dgm:pt modelId="{32D5D249-44A9-4058-BEAB-9B280653C9DF}" type="parTrans" cxnId="{952456F5-9C54-4CFE-944C-243EB74DFE76}">
      <dgm:prSet/>
      <dgm:spPr/>
      <dgm:t>
        <a:bodyPr/>
        <a:lstStyle/>
        <a:p>
          <a:endParaRPr lang="ru-RU"/>
        </a:p>
      </dgm:t>
    </dgm:pt>
    <dgm:pt modelId="{E756FF60-2915-47AD-B811-CCD8306BF050}" type="sibTrans" cxnId="{952456F5-9C54-4CFE-944C-243EB74DFE76}">
      <dgm:prSet/>
      <dgm:spPr/>
      <dgm:t>
        <a:bodyPr/>
        <a:lstStyle/>
        <a:p>
          <a:endParaRPr lang="ru-RU"/>
        </a:p>
      </dgm:t>
    </dgm:pt>
    <dgm:pt modelId="{B91C0304-78B0-4C40-B06B-35BE222DF151}" type="pres">
      <dgm:prSet presAssocID="{14D54A6F-A668-445D-BB68-8801E1DFE07D}" presName="Name0" presStyleCnt="0">
        <dgm:presLayoutVars>
          <dgm:chMax val="4"/>
          <dgm:resizeHandles val="exact"/>
        </dgm:presLayoutVars>
      </dgm:prSet>
      <dgm:spPr/>
    </dgm:pt>
    <dgm:pt modelId="{2FF6D94B-9804-4780-95BF-FD24FC084F04}" type="pres">
      <dgm:prSet presAssocID="{14D54A6F-A668-445D-BB68-8801E1DFE07D}" presName="ellipse" presStyleLbl="trBgShp" presStyleIdx="0" presStyleCnt="1"/>
      <dgm:spPr/>
    </dgm:pt>
    <dgm:pt modelId="{E1F88256-F891-44F1-A26D-2BFB48E75CBA}" type="pres">
      <dgm:prSet presAssocID="{14D54A6F-A668-445D-BB68-8801E1DFE07D}" presName="arrow1" presStyleLbl="fgShp" presStyleIdx="0" presStyleCnt="1"/>
      <dgm:spPr/>
    </dgm:pt>
    <dgm:pt modelId="{C41B0DF3-4CBB-403A-BDA8-94CBEDFFDEE5}" type="pres">
      <dgm:prSet presAssocID="{14D54A6F-A668-445D-BB68-8801E1DFE07D}" presName="rectangle" presStyleLbl="revTx" presStyleIdx="0" presStyleCnt="1" custScaleX="149543">
        <dgm:presLayoutVars>
          <dgm:bulletEnabled val="1"/>
        </dgm:presLayoutVars>
      </dgm:prSet>
      <dgm:spPr/>
    </dgm:pt>
    <dgm:pt modelId="{E3FB935A-AD8C-431C-BF83-C23654776FDE}" type="pres">
      <dgm:prSet presAssocID="{0BBB5B1A-54D0-49B5-A741-EB673BEAE1BF}" presName="item1" presStyleLbl="node1" presStyleIdx="0" presStyleCnt="3">
        <dgm:presLayoutVars>
          <dgm:bulletEnabled val="1"/>
        </dgm:presLayoutVars>
      </dgm:prSet>
      <dgm:spPr/>
    </dgm:pt>
    <dgm:pt modelId="{D68E6EA1-9AD4-461D-9EBB-B8BE7C1331E1}" type="pres">
      <dgm:prSet presAssocID="{55E8F221-BFFB-43FE-8D5D-0A8C64261CB4}" presName="item2" presStyleLbl="node1" presStyleIdx="1" presStyleCnt="3">
        <dgm:presLayoutVars>
          <dgm:bulletEnabled val="1"/>
        </dgm:presLayoutVars>
      </dgm:prSet>
      <dgm:spPr/>
    </dgm:pt>
    <dgm:pt modelId="{71251657-5FC2-4E22-A1C9-3E95D3956F2B}" type="pres">
      <dgm:prSet presAssocID="{15207DFA-2244-4630-9202-7B2FA9B13CFA}" presName="item3" presStyleLbl="node1" presStyleIdx="2" presStyleCnt="3">
        <dgm:presLayoutVars>
          <dgm:bulletEnabled val="1"/>
        </dgm:presLayoutVars>
      </dgm:prSet>
      <dgm:spPr/>
    </dgm:pt>
    <dgm:pt modelId="{BD84EF95-62FD-48EA-AD1D-74027457E637}" type="pres">
      <dgm:prSet presAssocID="{14D54A6F-A668-445D-BB68-8801E1DFE07D}" presName="funnel" presStyleLbl="trAlignAcc1" presStyleIdx="0" presStyleCnt="1"/>
      <dgm:spPr/>
    </dgm:pt>
  </dgm:ptLst>
  <dgm:cxnLst>
    <dgm:cxn modelId="{8BC6716D-8371-4E99-AE07-2C1A506A94E0}" type="presOf" srcId="{55E8F221-BFFB-43FE-8D5D-0A8C64261CB4}" destId="{E3FB935A-AD8C-431C-BF83-C23654776FDE}" srcOrd="0" destOrd="0" presId="urn:microsoft.com/office/officeart/2005/8/layout/funnel1"/>
    <dgm:cxn modelId="{3B2E7B52-F1D1-477E-BF61-F32F735C38D3}" type="presOf" srcId="{0BBB5B1A-54D0-49B5-A741-EB673BEAE1BF}" destId="{D68E6EA1-9AD4-461D-9EBB-B8BE7C1331E1}" srcOrd="0" destOrd="0" presId="urn:microsoft.com/office/officeart/2005/8/layout/funnel1"/>
    <dgm:cxn modelId="{29458587-FA2A-42BD-A5B8-A76E8F3A2E07}" srcId="{14D54A6F-A668-445D-BB68-8801E1DFE07D}" destId="{8B56D7AA-B484-48F7-906D-6AE643109FD4}" srcOrd="0" destOrd="0" parTransId="{56E59102-59E6-49B0-A78C-7C8AAB5423A7}" sibTransId="{C7DF8DC3-DCF0-4621-A1AB-17439BD805E5}"/>
    <dgm:cxn modelId="{5E9215A3-0959-4DFF-B89E-58A9DCA4EB74}" type="presOf" srcId="{14D54A6F-A668-445D-BB68-8801E1DFE07D}" destId="{B91C0304-78B0-4C40-B06B-35BE222DF151}" srcOrd="0" destOrd="0" presId="urn:microsoft.com/office/officeart/2005/8/layout/funnel1"/>
    <dgm:cxn modelId="{B1BEA1D0-3D6D-446D-B935-1C5769BEBBB0}" type="presOf" srcId="{15207DFA-2244-4630-9202-7B2FA9B13CFA}" destId="{C41B0DF3-4CBB-403A-BDA8-94CBEDFFDEE5}" srcOrd="0" destOrd="0" presId="urn:microsoft.com/office/officeart/2005/8/layout/funnel1"/>
    <dgm:cxn modelId="{D41052E6-2638-403B-B658-ECEE2B8B39D8}" srcId="{14D54A6F-A668-445D-BB68-8801E1DFE07D}" destId="{55E8F221-BFFB-43FE-8D5D-0A8C64261CB4}" srcOrd="2" destOrd="0" parTransId="{C640CAFC-CC48-46C6-A748-4A8F79A23081}" sibTransId="{7FD05E73-C560-4E58-86E3-24006A264F3E}"/>
    <dgm:cxn modelId="{D9D6E4F1-321D-49D6-A95D-44BD63725834}" type="presOf" srcId="{8B56D7AA-B484-48F7-906D-6AE643109FD4}" destId="{71251657-5FC2-4E22-A1C9-3E95D3956F2B}" srcOrd="0" destOrd="0" presId="urn:microsoft.com/office/officeart/2005/8/layout/funnel1"/>
    <dgm:cxn modelId="{952456F5-9C54-4CFE-944C-243EB74DFE76}" srcId="{14D54A6F-A668-445D-BB68-8801E1DFE07D}" destId="{15207DFA-2244-4630-9202-7B2FA9B13CFA}" srcOrd="3" destOrd="0" parTransId="{32D5D249-44A9-4058-BEAB-9B280653C9DF}" sibTransId="{E756FF60-2915-47AD-B811-CCD8306BF050}"/>
    <dgm:cxn modelId="{CDC50FF7-60AA-46E1-9C91-8AEC648B0F82}" srcId="{14D54A6F-A668-445D-BB68-8801E1DFE07D}" destId="{0BBB5B1A-54D0-49B5-A741-EB673BEAE1BF}" srcOrd="1" destOrd="0" parTransId="{49062010-8508-431A-9728-5BCAAABCF238}" sibTransId="{5EE920E2-448D-4011-B085-3D43DA5D2C34}"/>
    <dgm:cxn modelId="{A4258C30-05EC-4334-81BE-7B694D372587}" type="presParOf" srcId="{B91C0304-78B0-4C40-B06B-35BE222DF151}" destId="{2FF6D94B-9804-4780-95BF-FD24FC084F04}" srcOrd="0" destOrd="0" presId="urn:microsoft.com/office/officeart/2005/8/layout/funnel1"/>
    <dgm:cxn modelId="{A564BF53-F089-4683-8E03-FD60DAAB7E3C}" type="presParOf" srcId="{B91C0304-78B0-4C40-B06B-35BE222DF151}" destId="{E1F88256-F891-44F1-A26D-2BFB48E75CBA}" srcOrd="1" destOrd="0" presId="urn:microsoft.com/office/officeart/2005/8/layout/funnel1"/>
    <dgm:cxn modelId="{01222BD9-00B4-44E2-8807-AC5BB03A4CB6}" type="presParOf" srcId="{B91C0304-78B0-4C40-B06B-35BE222DF151}" destId="{C41B0DF3-4CBB-403A-BDA8-94CBEDFFDEE5}" srcOrd="2" destOrd="0" presId="urn:microsoft.com/office/officeart/2005/8/layout/funnel1"/>
    <dgm:cxn modelId="{3F58AE71-064D-4CC7-A649-4BCE97C2DE81}" type="presParOf" srcId="{B91C0304-78B0-4C40-B06B-35BE222DF151}" destId="{E3FB935A-AD8C-431C-BF83-C23654776FDE}" srcOrd="3" destOrd="0" presId="urn:microsoft.com/office/officeart/2005/8/layout/funnel1"/>
    <dgm:cxn modelId="{C3D1665F-D962-4B65-A76B-FB824F2E0F95}" type="presParOf" srcId="{B91C0304-78B0-4C40-B06B-35BE222DF151}" destId="{D68E6EA1-9AD4-461D-9EBB-B8BE7C1331E1}" srcOrd="4" destOrd="0" presId="urn:microsoft.com/office/officeart/2005/8/layout/funnel1"/>
    <dgm:cxn modelId="{327E4712-8A3D-4F6D-B5E8-8B71793C29EB}" type="presParOf" srcId="{B91C0304-78B0-4C40-B06B-35BE222DF151}" destId="{71251657-5FC2-4E22-A1C9-3E95D3956F2B}" srcOrd="5" destOrd="0" presId="urn:microsoft.com/office/officeart/2005/8/layout/funnel1"/>
    <dgm:cxn modelId="{4A08C8CA-7A62-45BB-BC00-77E052ECCAA5}" type="presParOf" srcId="{B91C0304-78B0-4C40-B06B-35BE222DF151}" destId="{BD84EF95-62FD-48EA-AD1D-74027457E63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61C04B-73CB-41BB-9316-97D6138BB679}" type="doc">
      <dgm:prSet loTypeId="urn:microsoft.com/office/officeart/2005/8/layout/radial3" loCatId="cycle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ru-RU"/>
        </a:p>
      </dgm:t>
    </dgm:pt>
    <dgm:pt modelId="{4D276CFF-3C7E-4CAA-A530-C65B793B822A}">
      <dgm:prSet phldrT="[Text]"/>
      <dgm:spPr/>
      <dgm:t>
        <a:bodyPr/>
        <a:lstStyle/>
        <a:p>
          <a:pPr algn="ctr" rtl="0"/>
          <a:r>
            <a:rPr lang="ru-RU" b="0" i="0" u="none" baseline="0" dirty="0" err="1">
              <a:solidFill>
                <a:schemeClr val="bg1"/>
              </a:solidFill>
            </a:rPr>
            <a:t>Компоненти</a:t>
          </a:r>
          <a:r>
            <a:rPr lang="ru-RU" b="0" i="0" u="none" baseline="0" dirty="0">
              <a:solidFill>
                <a:schemeClr val="bg1"/>
              </a:solidFill>
            </a:rPr>
            <a:t> </a:t>
          </a:r>
          <a:r>
            <a:rPr lang="ru-RU" b="0" i="0" u="none" baseline="0" dirty="0" err="1">
              <a:solidFill>
                <a:schemeClr val="bg1"/>
              </a:solidFill>
            </a:rPr>
            <a:t>криптографії</a:t>
          </a:r>
          <a:endParaRPr lang="ru-RU" dirty="0">
            <a:solidFill>
              <a:schemeClr val="bg1"/>
            </a:solidFill>
          </a:endParaRPr>
        </a:p>
      </dgm:t>
    </dgm:pt>
    <dgm:pt modelId="{EBC389DE-E310-4EE6-8774-0E4C0BFDCE99}" type="parTrans" cxnId="{5C97929B-1B3F-403A-BA84-A01E7DD4C99E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446E3D29-EA27-49E4-B9F9-95A9886E3A87}" type="sibTrans" cxnId="{5C97929B-1B3F-403A-BA84-A01E7DD4C99E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D0A6DB02-48CE-4381-841D-469C0FCE1CCB}">
      <dgm:prSet phldrT="[Text]" custT="1"/>
      <dgm:spPr/>
      <dgm:t>
        <a:bodyPr/>
        <a:lstStyle/>
        <a:p>
          <a:pPr algn="ctr" rtl="0"/>
          <a:r>
            <a:rPr lang="ru-RU" sz="800" b="1" i="0" u="none" spc="-10" baseline="0" dirty="0" err="1">
              <a:solidFill>
                <a:schemeClr val="bg1"/>
              </a:solidFill>
            </a:rPr>
            <a:t>Конфиденційнсть</a:t>
          </a:r>
          <a:r>
            <a:rPr lang="ru-RU" sz="800" b="0" i="0" u="none" spc="-10" baseline="0" dirty="0">
              <a:solidFill>
                <a:schemeClr val="bg1"/>
              </a:solidFill>
            </a:rPr>
            <a:t>:</a:t>
          </a:r>
          <a:br>
            <a:rPr lang="ru-RU" sz="800" spc="-10" dirty="0">
              <a:solidFill>
                <a:schemeClr val="bg1"/>
              </a:solidFill>
            </a:rPr>
          </a:br>
          <a:r>
            <a:rPr lang="ru-RU" sz="800" spc="-10" dirty="0" err="1">
              <a:solidFill>
                <a:schemeClr val="bg1"/>
              </a:solidFill>
            </a:rPr>
            <a:t>Вкорстовує</a:t>
          </a:r>
          <a:r>
            <a:rPr lang="ru-RU" sz="800" b="0" i="0" u="none" spc="-10" baseline="0" dirty="0">
              <a:solidFill>
                <a:schemeClr val="bg1"/>
              </a:solidFill>
            </a:rPr>
            <a:t> </a:t>
          </a:r>
          <a:r>
            <a:rPr lang="ru-RU" sz="800" b="0" i="0" u="none" spc="-10" baseline="0" dirty="0" err="1">
              <a:solidFill>
                <a:schemeClr val="bg1"/>
              </a:solidFill>
            </a:rPr>
            <a:t>шифрування</a:t>
          </a:r>
          <a:r>
            <a:rPr lang="ru-RU" sz="800" b="0" i="0" u="none" spc="-10" baseline="0" dirty="0">
              <a:solidFill>
                <a:schemeClr val="bg1"/>
              </a:solidFill>
            </a:rPr>
            <a:t> для</a:t>
          </a:r>
          <a:r>
            <a:rPr lang="en-US" sz="800" b="0" i="0" u="none" spc="-10" baseline="0" dirty="0">
              <a:solidFill>
                <a:schemeClr val="bg1"/>
              </a:solidFill>
            </a:rPr>
            <a:t> </a:t>
          </a:r>
          <a:r>
            <a:rPr lang="ru-RU" sz="800" b="0" i="0" u="none" spc="-10" baseline="0" dirty="0" err="1">
              <a:solidFill>
                <a:schemeClr val="bg1"/>
              </a:solidFill>
            </a:rPr>
            <a:t>шифрування</a:t>
          </a:r>
          <a:r>
            <a:rPr lang="ru-RU" sz="800" b="0" i="0" u="none" spc="-10" baseline="0" dirty="0">
              <a:solidFill>
                <a:schemeClr val="bg1"/>
              </a:solidFill>
            </a:rPr>
            <a:t> </a:t>
          </a:r>
          <a:r>
            <a:rPr lang="ru-RU" sz="800" b="0" i="0" u="none" spc="-10" baseline="0" dirty="0" err="1">
              <a:solidFill>
                <a:schemeClr val="bg1"/>
              </a:solidFill>
            </a:rPr>
            <a:t>ита</a:t>
          </a:r>
          <a:r>
            <a:rPr lang="ru-RU" sz="800" b="0" i="0" u="none" spc="-10" baseline="0" dirty="0">
              <a:solidFill>
                <a:schemeClr val="bg1"/>
              </a:solidFill>
            </a:rPr>
            <a:t> </a:t>
          </a:r>
          <a:r>
            <a:rPr lang="ru-RU" sz="800" b="0" i="0" u="none" spc="-10" baseline="0" dirty="0" err="1">
              <a:solidFill>
                <a:schemeClr val="bg1"/>
              </a:solidFill>
            </a:rPr>
            <a:t>скриття</a:t>
          </a:r>
          <a:r>
            <a:rPr lang="ru-RU" sz="800" b="0" i="0" u="none" spc="-10" baseline="0" dirty="0">
              <a:solidFill>
                <a:schemeClr val="bg1"/>
              </a:solidFill>
            </a:rPr>
            <a:t> </a:t>
          </a:r>
          <a:r>
            <a:rPr lang="ru-RU" sz="800" b="0" i="0" u="none" spc="-10" baseline="0" dirty="0" err="1">
              <a:solidFill>
                <a:schemeClr val="bg1"/>
              </a:solidFill>
            </a:rPr>
            <a:t>даних</a:t>
          </a:r>
          <a:r>
            <a:rPr lang="ru-RU" sz="800" b="0" i="0" u="none" spc="-10" baseline="0" dirty="0">
              <a:solidFill>
                <a:schemeClr val="bg1"/>
              </a:solidFill>
            </a:rPr>
            <a:t>.</a:t>
          </a:r>
          <a:endParaRPr lang="ru-RU" sz="800" spc="-10" dirty="0">
            <a:solidFill>
              <a:schemeClr val="bg1"/>
            </a:solidFill>
          </a:endParaRPr>
        </a:p>
      </dgm:t>
    </dgm:pt>
    <dgm:pt modelId="{DDD06C86-40DD-43E2-9F95-79BEEC8CEA52}" type="parTrans" cxnId="{D3E366B2-F440-4EA1-B47E-FE0F72A0C20B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A6AF17BE-D675-458E-A87A-61318851CF46}" type="sibTrans" cxnId="{D3E366B2-F440-4EA1-B47E-FE0F72A0C20B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466F969F-FAAC-4C6A-AFE0-612FF1B5F8E4}">
      <dgm:prSet phldrT="[Text]" custT="1"/>
      <dgm:spPr/>
      <dgm:t>
        <a:bodyPr/>
        <a:lstStyle/>
        <a:p>
          <a:pPr rtl="0"/>
          <a:r>
            <a:rPr lang="ru-RU" sz="800" b="1" i="0" u="none" baseline="0" dirty="0" err="1">
              <a:solidFill>
                <a:schemeClr val="bg1"/>
              </a:solidFill>
            </a:rPr>
            <a:t>Цілісність</a:t>
          </a:r>
          <a:r>
            <a:rPr lang="ru-RU" sz="800" b="1" i="0" u="none" baseline="0" dirty="0">
              <a:solidFill>
                <a:schemeClr val="bg1"/>
              </a:solidFill>
            </a:rPr>
            <a:t>:</a:t>
          </a:r>
        </a:p>
        <a:p>
          <a:r>
            <a:rPr lang="ru-RU" sz="800" b="1" i="0" u="none" baseline="0" dirty="0" err="1">
              <a:solidFill>
                <a:schemeClr val="bg1"/>
              </a:solidFill>
            </a:rPr>
            <a:t>Використовує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алгоритми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хешування</a:t>
          </a:r>
          <a:r>
            <a:rPr lang="ru-RU" sz="800" b="1" i="0" u="none" baseline="0" dirty="0">
              <a:solidFill>
                <a:schemeClr val="bg1"/>
              </a:solidFill>
            </a:rPr>
            <a:t>, </a:t>
          </a:r>
          <a:r>
            <a:rPr lang="ru-RU" sz="800" b="1" i="0" u="none" baseline="0" dirty="0" err="1">
              <a:solidFill>
                <a:schemeClr val="bg1"/>
              </a:solidFill>
            </a:rPr>
            <a:t>щоб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гарантувати</a:t>
          </a:r>
          <a:r>
            <a:rPr lang="ru-RU" sz="800" b="1" i="0" u="none" baseline="0" dirty="0">
              <a:solidFill>
                <a:schemeClr val="bg1"/>
              </a:solidFill>
            </a:rPr>
            <a:t>, </a:t>
          </a:r>
          <a:r>
            <a:rPr lang="ru-RU" sz="800" b="1" i="0" u="none" baseline="0" dirty="0" err="1">
              <a:solidFill>
                <a:schemeClr val="bg1"/>
              </a:solidFill>
            </a:rPr>
            <a:t>що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дані</a:t>
          </a:r>
          <a:r>
            <a:rPr lang="ru-RU" sz="800" b="1" i="0" u="none" baseline="0" dirty="0">
              <a:solidFill>
                <a:schemeClr val="bg1"/>
              </a:solidFill>
            </a:rPr>
            <a:t> не </a:t>
          </a:r>
          <a:r>
            <a:rPr lang="ru-RU" sz="800" b="1" i="0" u="none" baseline="0" dirty="0" err="1">
              <a:solidFill>
                <a:schemeClr val="bg1"/>
              </a:solidFill>
            </a:rPr>
            <a:t>будуть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змінені</a:t>
          </a:r>
          <a:r>
            <a:rPr lang="ru-RU" sz="800" b="1" i="0" u="none" baseline="0" dirty="0">
              <a:solidFill>
                <a:schemeClr val="bg1"/>
              </a:solidFill>
            </a:rPr>
            <a:t> в </a:t>
          </a:r>
          <a:r>
            <a:rPr lang="ru-RU" sz="800" b="1" i="0" u="none" baseline="0" dirty="0" err="1">
              <a:solidFill>
                <a:schemeClr val="bg1"/>
              </a:solidFill>
            </a:rPr>
            <a:t>процесі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використання</a:t>
          </a:r>
          <a:r>
            <a:rPr lang="ru-RU" sz="800" b="1" i="0" u="none" baseline="0" dirty="0">
              <a:solidFill>
                <a:schemeClr val="bg1"/>
              </a:solidFill>
            </a:rPr>
            <a:t>.</a:t>
          </a:r>
          <a:endParaRPr lang="ru-RU" sz="800" dirty="0">
            <a:solidFill>
              <a:schemeClr val="bg1"/>
            </a:solidFill>
          </a:endParaRPr>
        </a:p>
      </dgm:t>
    </dgm:pt>
    <dgm:pt modelId="{4C4F653F-6019-4598-8B03-E4192C13D097}" type="parTrans" cxnId="{F8B34147-3582-4BFD-8FF6-5DD4A6ECEC69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CD1FA23D-6080-43BF-9930-C3286B34CB50}" type="sibTrans" cxnId="{F8B34147-3582-4BFD-8FF6-5DD4A6ECEC69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D87FEF60-376E-4592-9270-0EFD70FC1DAE}">
      <dgm:prSet phldrT="[Text]" custT="1"/>
      <dgm:spPr/>
      <dgm:t>
        <a:bodyPr/>
        <a:lstStyle/>
        <a:p>
          <a:pPr rtl="0"/>
          <a:r>
            <a:rPr lang="ru-RU" sz="800" b="1" i="0" u="none" baseline="0" dirty="0" err="1">
              <a:solidFill>
                <a:schemeClr val="bg1"/>
              </a:solidFill>
            </a:rPr>
            <a:t>Доступність</a:t>
          </a:r>
          <a:r>
            <a:rPr lang="ru-RU" sz="800" b="1" i="0" u="none" baseline="0" dirty="0">
              <a:solidFill>
                <a:schemeClr val="bg1"/>
              </a:solidFill>
            </a:rPr>
            <a:t>:</a:t>
          </a:r>
        </a:p>
        <a:p>
          <a:r>
            <a:rPr lang="ru-RU" sz="800" b="1" i="0" u="none" baseline="0" dirty="0" err="1">
              <a:solidFill>
                <a:schemeClr val="bg1"/>
              </a:solidFill>
            </a:rPr>
            <a:t>Забезпечує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доступність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даних</a:t>
          </a:r>
          <a:r>
            <a:rPr lang="ru-RU" sz="800" b="1" i="0" u="none" baseline="0" dirty="0">
              <a:solidFill>
                <a:schemeClr val="bg1"/>
              </a:solidFill>
            </a:rPr>
            <a:t>. </a:t>
          </a:r>
          <a:r>
            <a:rPr lang="ru-RU" sz="800" b="1" i="0" u="none" baseline="0" dirty="0" err="1">
              <a:solidFill>
                <a:schemeClr val="bg1"/>
              </a:solidFill>
            </a:rPr>
            <a:t>Це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гарантується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завдяки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механізмам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підвищення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безпеки</a:t>
          </a:r>
          <a:r>
            <a:rPr lang="ru-RU" sz="800" b="1" i="0" u="none" baseline="0" dirty="0">
              <a:solidFill>
                <a:schemeClr val="bg1"/>
              </a:solidFill>
            </a:rPr>
            <a:t> </a:t>
          </a:r>
          <a:r>
            <a:rPr lang="ru-RU" sz="800" b="1" i="0" u="none" baseline="0" dirty="0" err="1">
              <a:solidFill>
                <a:schemeClr val="bg1"/>
              </a:solidFill>
            </a:rPr>
            <a:t>мережі</a:t>
          </a:r>
          <a:r>
            <a:rPr lang="ru-RU" sz="800" b="1" i="0" u="none" baseline="0" dirty="0">
              <a:solidFill>
                <a:schemeClr val="bg1"/>
              </a:solidFill>
            </a:rPr>
            <a:t> і </a:t>
          </a:r>
          <a:r>
            <a:rPr lang="ru-RU" sz="800" b="1" i="0" u="none" baseline="0" dirty="0" err="1">
              <a:solidFill>
                <a:schemeClr val="bg1"/>
              </a:solidFill>
            </a:rPr>
            <a:t>застосування</a:t>
          </a:r>
          <a:r>
            <a:rPr lang="ru-RU" sz="800" b="1" i="0" u="none" baseline="0" dirty="0">
              <a:solidFill>
                <a:schemeClr val="bg1"/>
              </a:solidFill>
            </a:rPr>
            <a:t> резервного </a:t>
          </a:r>
          <a:r>
            <a:rPr lang="ru-RU" sz="800" b="1" i="0" u="none" baseline="0" dirty="0" err="1">
              <a:solidFill>
                <a:schemeClr val="bg1"/>
              </a:solidFill>
            </a:rPr>
            <a:t>копіювання</a:t>
          </a:r>
          <a:r>
            <a:rPr lang="ru-RU" sz="800" b="1" i="0" u="none" baseline="0" dirty="0">
              <a:solidFill>
                <a:schemeClr val="bg1"/>
              </a:solidFill>
            </a:rPr>
            <a:t>.</a:t>
          </a:r>
          <a:endParaRPr lang="ru-RU" sz="800" dirty="0">
            <a:solidFill>
              <a:schemeClr val="bg1"/>
            </a:solidFill>
          </a:endParaRPr>
        </a:p>
      </dgm:t>
    </dgm:pt>
    <dgm:pt modelId="{3C491D4C-FFAD-448C-BC7B-29F6A6482747}" type="parTrans" cxnId="{36F9B584-11BE-4BA5-B067-D285181EE43F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58560E0A-5048-4942-A345-D1CA7AF85E3D}" type="sibTrans" cxnId="{36F9B584-11BE-4BA5-B067-D285181EE43F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74854B79-0C02-40E6-81C6-A86EEDD15DEF}">
      <dgm:prSet phldrT="[Text]"/>
      <dgm:spPr/>
      <dgm:t>
        <a:bodyPr/>
        <a:lstStyle/>
        <a:p>
          <a:pPr algn="ctr"/>
          <a:endParaRPr lang="ru-RU" dirty="0">
            <a:solidFill>
              <a:schemeClr val="bg1"/>
            </a:solidFill>
          </a:endParaRPr>
        </a:p>
      </dgm:t>
    </dgm:pt>
    <dgm:pt modelId="{7E4D4526-8D1F-43C0-8F3F-CA7590F89E12}" type="parTrans" cxnId="{6F36AB22-8CBE-4009-8224-6A4230E94DCA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B34373E4-5FB5-4F56-92E3-C2733D2E99BC}" type="sibTrans" cxnId="{6F36AB22-8CBE-4009-8224-6A4230E94DCA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55C8CD80-2526-4D30-B069-B4066BB165F3}" type="pres">
      <dgm:prSet presAssocID="{8161C04B-73CB-41BB-9316-97D6138BB679}" presName="composite" presStyleCnt="0">
        <dgm:presLayoutVars>
          <dgm:chMax val="1"/>
          <dgm:dir/>
          <dgm:resizeHandles val="exact"/>
        </dgm:presLayoutVars>
      </dgm:prSet>
      <dgm:spPr/>
    </dgm:pt>
    <dgm:pt modelId="{4A81D075-8890-4860-82B3-1469B14BF28A}" type="pres">
      <dgm:prSet presAssocID="{8161C04B-73CB-41BB-9316-97D6138BB679}" presName="radial" presStyleCnt="0">
        <dgm:presLayoutVars>
          <dgm:animLvl val="ctr"/>
        </dgm:presLayoutVars>
      </dgm:prSet>
      <dgm:spPr/>
    </dgm:pt>
    <dgm:pt modelId="{FB437DA2-C93F-4D67-8B82-CD910D7F42AA}" type="pres">
      <dgm:prSet presAssocID="{4D276CFF-3C7E-4CAA-A530-C65B793B822A}" presName="centerShape" presStyleLbl="vennNode1" presStyleIdx="0" presStyleCnt="4"/>
      <dgm:spPr/>
    </dgm:pt>
    <dgm:pt modelId="{3BA2AD59-49BB-44E3-8B6E-DD0BA65AE17A}" type="pres">
      <dgm:prSet presAssocID="{D0A6DB02-48CE-4381-841D-469C0FCE1CCB}" presName="node" presStyleLbl="vennNode1" presStyleIdx="1" presStyleCnt="4">
        <dgm:presLayoutVars>
          <dgm:bulletEnabled val="1"/>
        </dgm:presLayoutVars>
      </dgm:prSet>
      <dgm:spPr/>
    </dgm:pt>
    <dgm:pt modelId="{8E384EBE-DA1E-4650-B150-60E26CC28427}" type="pres">
      <dgm:prSet presAssocID="{466F969F-FAAC-4C6A-AFE0-612FF1B5F8E4}" presName="node" presStyleLbl="vennNode1" presStyleIdx="2" presStyleCnt="4">
        <dgm:presLayoutVars>
          <dgm:bulletEnabled val="1"/>
        </dgm:presLayoutVars>
      </dgm:prSet>
      <dgm:spPr/>
    </dgm:pt>
    <dgm:pt modelId="{00465CD9-66FC-48ED-AC4F-ADCCAC0E7673}" type="pres">
      <dgm:prSet presAssocID="{D87FEF60-376E-4592-9270-0EFD70FC1DAE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BB15470A-D0E6-473A-B353-4D2C8BFB3791}" type="presOf" srcId="{466F969F-FAAC-4C6A-AFE0-612FF1B5F8E4}" destId="{8E384EBE-DA1E-4650-B150-60E26CC28427}" srcOrd="0" destOrd="0" presId="urn:microsoft.com/office/officeart/2005/8/layout/radial3"/>
    <dgm:cxn modelId="{10AC930F-001C-4D2F-ACDF-131616681DD1}" type="presOf" srcId="{4D276CFF-3C7E-4CAA-A530-C65B793B822A}" destId="{FB437DA2-C93F-4D67-8B82-CD910D7F42AA}" srcOrd="0" destOrd="0" presId="urn:microsoft.com/office/officeart/2005/8/layout/radial3"/>
    <dgm:cxn modelId="{6F36AB22-8CBE-4009-8224-6A4230E94DCA}" srcId="{8161C04B-73CB-41BB-9316-97D6138BB679}" destId="{74854B79-0C02-40E6-81C6-A86EEDD15DEF}" srcOrd="1" destOrd="0" parTransId="{7E4D4526-8D1F-43C0-8F3F-CA7590F89E12}" sibTransId="{B34373E4-5FB5-4F56-92E3-C2733D2E99BC}"/>
    <dgm:cxn modelId="{F8B34147-3582-4BFD-8FF6-5DD4A6ECEC69}" srcId="{4D276CFF-3C7E-4CAA-A530-C65B793B822A}" destId="{466F969F-FAAC-4C6A-AFE0-612FF1B5F8E4}" srcOrd="1" destOrd="0" parTransId="{4C4F653F-6019-4598-8B03-E4192C13D097}" sibTransId="{CD1FA23D-6080-43BF-9930-C3286B34CB50}"/>
    <dgm:cxn modelId="{1688E179-F3AE-45C7-B01F-61FD2CED3217}" type="presOf" srcId="{8161C04B-73CB-41BB-9316-97D6138BB679}" destId="{55C8CD80-2526-4D30-B069-B4066BB165F3}" srcOrd="0" destOrd="0" presId="urn:microsoft.com/office/officeart/2005/8/layout/radial3"/>
    <dgm:cxn modelId="{9E15E47F-9328-4591-98B0-5C786F1D3E1A}" type="presOf" srcId="{D87FEF60-376E-4592-9270-0EFD70FC1DAE}" destId="{00465CD9-66FC-48ED-AC4F-ADCCAC0E7673}" srcOrd="0" destOrd="0" presId="urn:microsoft.com/office/officeart/2005/8/layout/radial3"/>
    <dgm:cxn modelId="{36F9B584-11BE-4BA5-B067-D285181EE43F}" srcId="{4D276CFF-3C7E-4CAA-A530-C65B793B822A}" destId="{D87FEF60-376E-4592-9270-0EFD70FC1DAE}" srcOrd="2" destOrd="0" parTransId="{3C491D4C-FFAD-448C-BC7B-29F6A6482747}" sibTransId="{58560E0A-5048-4942-A345-D1CA7AF85E3D}"/>
    <dgm:cxn modelId="{5C97929B-1B3F-403A-BA84-A01E7DD4C99E}" srcId="{8161C04B-73CB-41BB-9316-97D6138BB679}" destId="{4D276CFF-3C7E-4CAA-A530-C65B793B822A}" srcOrd="0" destOrd="0" parTransId="{EBC389DE-E310-4EE6-8774-0E4C0BFDCE99}" sibTransId="{446E3D29-EA27-49E4-B9F9-95A9886E3A87}"/>
    <dgm:cxn modelId="{D3E366B2-F440-4EA1-B47E-FE0F72A0C20B}" srcId="{4D276CFF-3C7E-4CAA-A530-C65B793B822A}" destId="{D0A6DB02-48CE-4381-841D-469C0FCE1CCB}" srcOrd="0" destOrd="0" parTransId="{DDD06C86-40DD-43E2-9F95-79BEEC8CEA52}" sibTransId="{A6AF17BE-D675-458E-A87A-61318851CF46}"/>
    <dgm:cxn modelId="{DB52A2BC-902D-4889-B2E4-F99C227D5D32}" type="presOf" srcId="{D0A6DB02-48CE-4381-841D-469C0FCE1CCB}" destId="{3BA2AD59-49BB-44E3-8B6E-DD0BA65AE17A}" srcOrd="0" destOrd="0" presId="urn:microsoft.com/office/officeart/2005/8/layout/radial3"/>
    <dgm:cxn modelId="{0D433633-D81A-41EB-854E-81E72EC1E18E}" type="presParOf" srcId="{55C8CD80-2526-4D30-B069-B4066BB165F3}" destId="{4A81D075-8890-4860-82B3-1469B14BF28A}" srcOrd="0" destOrd="0" presId="urn:microsoft.com/office/officeart/2005/8/layout/radial3"/>
    <dgm:cxn modelId="{94ACD948-42B2-4EB5-9E40-0A2A286DAF5A}" type="presParOf" srcId="{4A81D075-8890-4860-82B3-1469B14BF28A}" destId="{FB437DA2-C93F-4D67-8B82-CD910D7F42AA}" srcOrd="0" destOrd="0" presId="urn:microsoft.com/office/officeart/2005/8/layout/radial3"/>
    <dgm:cxn modelId="{A128A70D-5E10-4EC2-9E6B-D7660833907F}" type="presParOf" srcId="{4A81D075-8890-4860-82B3-1469B14BF28A}" destId="{3BA2AD59-49BB-44E3-8B6E-DD0BA65AE17A}" srcOrd="1" destOrd="0" presId="urn:microsoft.com/office/officeart/2005/8/layout/radial3"/>
    <dgm:cxn modelId="{408B0B55-981E-4C72-B284-658282E91A2D}" type="presParOf" srcId="{4A81D075-8890-4860-82B3-1469B14BF28A}" destId="{8E384EBE-DA1E-4650-B150-60E26CC28427}" srcOrd="2" destOrd="0" presId="urn:microsoft.com/office/officeart/2005/8/layout/radial3"/>
    <dgm:cxn modelId="{C2EA5120-A420-4639-988A-2E393F31D43D}" type="presParOf" srcId="{4A81D075-8890-4860-82B3-1469B14BF28A}" destId="{00465CD9-66FC-48ED-AC4F-ADCCAC0E7673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F3C7C5-8179-48B7-AA78-BC77024FDD21}" type="doc">
      <dgm:prSet loTypeId="urn:microsoft.com/office/officeart/2005/8/layout/radial3" loCatId="cycle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ru-RU"/>
        </a:p>
      </dgm:t>
    </dgm:pt>
    <dgm:pt modelId="{ED08EC57-18A3-4613-A611-34A5A44503A8}">
      <dgm:prSet phldrT="[Text]"/>
      <dgm:spPr/>
      <dgm:t>
        <a:bodyPr/>
        <a:lstStyle/>
        <a:p>
          <a:pPr algn="ctr" rtl="0"/>
          <a:r>
            <a:rPr lang="ru-RU" b="0" i="0" u="none" baseline="0" dirty="0" err="1">
              <a:solidFill>
                <a:schemeClr val="bg1"/>
              </a:solidFill>
            </a:rPr>
            <a:t>SecureX</a:t>
          </a:r>
          <a:endParaRPr lang="ru-RU" dirty="0">
            <a:solidFill>
              <a:schemeClr val="bg1"/>
            </a:solidFill>
          </a:endParaRPr>
        </a:p>
      </dgm:t>
    </dgm:pt>
    <dgm:pt modelId="{5250E252-8DA6-4F1A-BC7D-782C6565C5D2}" type="parTrans" cxnId="{6D2FEF9F-8C04-4047-A4D7-14FCDCBB0685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C75797BF-9273-4B1E-969F-E9B9EF72D0AC}" type="sibTrans" cxnId="{6D2FEF9F-8C04-4047-A4D7-14FCDCBB0685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C65B2C4A-D428-4047-80B3-0BB8DF094987}">
      <dgm:prSet phldrT="[Text]" custT="1"/>
      <dgm:spPr/>
      <dgm:t>
        <a:bodyPr/>
        <a:lstStyle/>
        <a:p>
          <a:pPr algn="ctr" rtl="0"/>
          <a:r>
            <a:rPr lang="ru-RU" sz="1200" b="0" i="0" u="none" baseline="0" dirty="0" err="1">
              <a:solidFill>
                <a:schemeClr val="bg1"/>
              </a:solidFill>
            </a:rPr>
            <a:t>Захист</a:t>
          </a:r>
          <a:r>
            <a:rPr lang="ru-RU" sz="1200" b="0" i="0" u="none" baseline="0" dirty="0">
              <a:solidFill>
                <a:schemeClr val="bg1"/>
              </a:solidFill>
            </a:rPr>
            <a:t> периметра і </a:t>
          </a:r>
          <a:r>
            <a:rPr lang="ru-RU" sz="1200" b="0" i="0" u="none" baseline="0" dirty="0" err="1">
              <a:solidFill>
                <a:schemeClr val="bg1"/>
              </a:solidFill>
            </a:rPr>
            <a:t>філії</a:t>
          </a:r>
          <a:endParaRPr lang="ru-RU" sz="1200" dirty="0">
            <a:solidFill>
              <a:schemeClr val="bg1"/>
            </a:solidFill>
          </a:endParaRPr>
        </a:p>
      </dgm:t>
    </dgm:pt>
    <dgm:pt modelId="{51AA276C-B533-4D4C-8A07-424189906E2F}" type="parTrans" cxnId="{058F6D54-9577-45DC-B968-6DF5F920404B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669E8408-96F7-4688-AC90-27EE303EA9D9}" type="sibTrans" cxnId="{058F6D54-9577-45DC-B968-6DF5F920404B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4FD07C35-8F7C-4D9D-82F2-8546FC811BD6}">
      <dgm:prSet phldrT="[Text]" custT="1"/>
      <dgm:spPr/>
      <dgm:t>
        <a:bodyPr/>
        <a:lstStyle/>
        <a:p>
          <a:pPr rtl="0"/>
          <a:r>
            <a:rPr lang="ru-RU" sz="1200" b="0" i="0" u="none" baseline="0" dirty="0" err="1">
              <a:solidFill>
                <a:schemeClr val="bg1"/>
              </a:solidFill>
            </a:rPr>
            <a:t>Захист</a:t>
          </a:r>
          <a:r>
            <a:rPr lang="ru-RU" sz="1200" b="0" i="0" u="none" baseline="0" dirty="0">
              <a:solidFill>
                <a:schemeClr val="bg1"/>
              </a:solidFill>
            </a:rPr>
            <a:t> </a:t>
          </a:r>
          <a:r>
            <a:rPr lang="ru-RU" sz="1200" b="0" i="0" u="none" baseline="0" dirty="0" err="1">
              <a:solidFill>
                <a:schemeClr val="bg1"/>
              </a:solidFill>
            </a:rPr>
            <a:t>електронної</a:t>
          </a:r>
          <a:r>
            <a:rPr lang="ru-RU" sz="1200" b="0" i="0" u="none" baseline="0" dirty="0">
              <a:solidFill>
                <a:schemeClr val="bg1"/>
              </a:solidFill>
            </a:rPr>
            <a:t> </a:t>
          </a:r>
          <a:r>
            <a:rPr lang="ru-RU" sz="1200" b="0" i="0" u="none" baseline="0" dirty="0" err="1">
              <a:solidFill>
                <a:schemeClr val="bg1"/>
              </a:solidFill>
            </a:rPr>
            <a:t>пошти</a:t>
          </a:r>
          <a:endParaRPr lang="ru-RU" sz="1200" b="0" i="0" u="none" baseline="0" dirty="0">
            <a:solidFill>
              <a:schemeClr val="bg1"/>
            </a:solidFill>
          </a:endParaRPr>
        </a:p>
        <a:p>
          <a:r>
            <a:rPr lang="ru-RU" sz="1200" b="0" i="0" u="none" baseline="0" dirty="0">
              <a:solidFill>
                <a:schemeClr val="bg1"/>
              </a:solidFill>
            </a:rPr>
            <a:t>і веб-</a:t>
          </a:r>
          <a:r>
            <a:rPr lang="ru-RU" sz="1200" b="0" i="0" u="none" baseline="0" dirty="0" err="1">
              <a:solidFill>
                <a:schemeClr val="bg1"/>
              </a:solidFill>
            </a:rPr>
            <a:t>служби</a:t>
          </a:r>
          <a:endParaRPr lang="ru-RU" sz="1200" dirty="0">
            <a:solidFill>
              <a:schemeClr val="bg1"/>
            </a:solidFill>
          </a:endParaRPr>
        </a:p>
      </dgm:t>
    </dgm:pt>
    <dgm:pt modelId="{26F36336-4DAA-443B-AA9D-6D901AB0E1C9}" type="parTrans" cxnId="{94317F8C-2105-4457-BE02-13C4263C5171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23BE83ED-E605-4715-ACBF-E0900090F2B0}" type="sibTrans" cxnId="{94317F8C-2105-4457-BE02-13C4263C5171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C74B23FE-31CC-40B3-9904-3767F4761C79}">
      <dgm:prSet phldrT="[Text]" custT="1"/>
      <dgm:spPr/>
      <dgm:t>
        <a:bodyPr/>
        <a:lstStyle/>
        <a:p>
          <a:pPr algn="ctr" rtl="0"/>
          <a:r>
            <a:rPr lang="ru-RU" sz="1200" b="0" i="0" u="none" baseline="0" dirty="0" err="1">
              <a:solidFill>
                <a:schemeClr val="bg1"/>
              </a:solidFill>
            </a:rPr>
            <a:t>Захст</a:t>
          </a:r>
          <a:r>
            <a:rPr lang="ru-RU" sz="1200" b="0" i="0" u="none" baseline="0" dirty="0">
              <a:solidFill>
                <a:schemeClr val="bg1"/>
              </a:solidFill>
            </a:rPr>
            <a:t> </a:t>
          </a:r>
          <a:r>
            <a:rPr lang="ru-RU" sz="1200" b="0" i="0" u="none" baseline="0" dirty="0" err="1">
              <a:solidFill>
                <a:schemeClr val="bg1"/>
              </a:solidFill>
            </a:rPr>
            <a:t>мобільності</a:t>
          </a:r>
          <a:endParaRPr lang="ru-RU" sz="1200" dirty="0">
            <a:solidFill>
              <a:schemeClr val="bg1"/>
            </a:solidFill>
          </a:endParaRPr>
        </a:p>
      </dgm:t>
    </dgm:pt>
    <dgm:pt modelId="{E21D5DB7-4ABC-42CE-B434-8E7BCC5B11B9}" type="parTrans" cxnId="{5AB72D0B-96C7-421F-99D3-5F90DF89093A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D539777C-0331-470A-BC9B-D803B57F4A10}" type="sibTrans" cxnId="{5AB72D0B-96C7-421F-99D3-5F90DF89093A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9B8A84B6-2C30-4CCB-B643-1A3E32E52D5D}">
      <dgm:prSet phldrT="[Text]" custT="1"/>
      <dgm:spPr/>
      <dgm:t>
        <a:bodyPr/>
        <a:lstStyle/>
        <a:p>
          <a:pPr algn="ctr" rtl="0"/>
          <a:r>
            <a:rPr lang="ru-RU" sz="1200" b="0" i="0" u="none" baseline="0" dirty="0">
              <a:solidFill>
                <a:schemeClr val="bg1"/>
              </a:solidFill>
            </a:rPr>
            <a:t>За</a:t>
          </a:r>
          <a:r>
            <a:rPr lang="uk-UA" sz="1200" b="0" i="0" u="none" baseline="0" dirty="0" err="1">
              <a:solidFill>
                <a:schemeClr val="bg1"/>
              </a:solidFill>
            </a:rPr>
            <a:t>хст</a:t>
          </a:r>
          <a:r>
            <a:rPr lang="uk-UA" sz="1200" b="0" i="0" u="none" baseline="0" dirty="0">
              <a:solidFill>
                <a:schemeClr val="bg1"/>
              </a:solidFill>
            </a:rPr>
            <a:t> </a:t>
          </a:r>
          <a:r>
            <a:rPr lang="uk-UA" sz="1200" b="0" i="0" u="none" baseline="0" dirty="0" err="1">
              <a:solidFill>
                <a:schemeClr val="bg1"/>
              </a:solidFill>
            </a:rPr>
            <a:t>доступа</a:t>
          </a:r>
          <a:endParaRPr lang="ru-RU" sz="1200" dirty="0">
            <a:solidFill>
              <a:schemeClr val="bg1"/>
            </a:solidFill>
          </a:endParaRPr>
        </a:p>
      </dgm:t>
    </dgm:pt>
    <dgm:pt modelId="{849204D7-D019-46D9-95C6-258596BE1EDB}" type="parTrans" cxnId="{A6D47761-B6CE-444B-9CE4-DC5686ED8954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F83A9A5F-0887-4025-8EF3-2A378324FAFF}" type="sibTrans" cxnId="{A6D47761-B6CE-444B-9CE4-DC5686ED8954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477F4585-18DA-4834-B8D0-C1E258A9094D}">
      <dgm:prSet phldrT="[Text]" custT="1"/>
      <dgm:spPr/>
      <dgm:t>
        <a:bodyPr/>
        <a:lstStyle/>
        <a:p>
          <a:pPr algn="ctr" rtl="0"/>
          <a:r>
            <a:rPr lang="ru-RU" sz="1200" b="0" i="0" u="none" baseline="0" dirty="0" err="1">
              <a:solidFill>
                <a:schemeClr val="bg1"/>
              </a:solidFill>
            </a:rPr>
            <a:t>Захист</a:t>
          </a:r>
          <a:r>
            <a:rPr lang="ru-RU" sz="1200" b="0" i="0" u="none" baseline="0" dirty="0">
              <a:solidFill>
                <a:schemeClr val="bg1"/>
              </a:solidFill>
            </a:rPr>
            <a:t> центру </a:t>
          </a:r>
          <a:r>
            <a:rPr lang="ru-RU" sz="1200" b="0" i="0" u="none" baseline="0" dirty="0" err="1">
              <a:solidFill>
                <a:schemeClr val="bg1"/>
              </a:solidFill>
            </a:rPr>
            <a:t>обробки</a:t>
          </a:r>
          <a:r>
            <a:rPr lang="ru-RU" sz="1200" b="0" i="0" u="none" baseline="0" dirty="0">
              <a:solidFill>
                <a:schemeClr val="bg1"/>
              </a:solidFill>
            </a:rPr>
            <a:t> </a:t>
          </a:r>
          <a:r>
            <a:rPr lang="ru-RU" sz="1200" b="0" i="0" u="none" baseline="0" dirty="0" err="1">
              <a:solidFill>
                <a:schemeClr val="bg1"/>
              </a:solidFill>
            </a:rPr>
            <a:t>даних</a:t>
          </a:r>
          <a:r>
            <a:rPr lang="ru-RU" sz="1200" b="0" i="0" u="none" baseline="0" dirty="0">
              <a:solidFill>
                <a:schemeClr val="bg1"/>
              </a:solidFill>
            </a:rPr>
            <a:t> і </a:t>
          </a:r>
          <a:r>
            <a:rPr lang="ru-RU" sz="1200" b="0" i="0" u="none" baseline="0" dirty="0" err="1">
              <a:solidFill>
                <a:schemeClr val="bg1"/>
              </a:solidFill>
            </a:rPr>
            <a:t>віртуалізації</a:t>
          </a:r>
          <a:endParaRPr lang="ru-RU" sz="1200" dirty="0">
            <a:solidFill>
              <a:schemeClr val="bg1"/>
            </a:solidFill>
          </a:endParaRPr>
        </a:p>
      </dgm:t>
    </dgm:pt>
    <dgm:pt modelId="{6A3E8BD2-F8DD-4392-893E-7408D2C3F6B1}" type="parTrans" cxnId="{E70D015A-0FB1-4D57-BFA0-831FF908BCA0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3B3528BD-6585-4381-9C4F-01AAA59C7084}" type="sibTrans" cxnId="{E70D015A-0FB1-4D57-BFA0-831FF908BCA0}">
      <dgm:prSet/>
      <dgm:spPr/>
      <dgm:t>
        <a:bodyPr/>
        <a:lstStyle/>
        <a:p>
          <a:endParaRPr lang="ru-RU">
            <a:solidFill>
              <a:schemeClr val="bg1"/>
            </a:solidFill>
          </a:endParaRPr>
        </a:p>
      </dgm:t>
    </dgm:pt>
    <dgm:pt modelId="{E3ED2FFD-A371-4AB7-8602-72CE3061F365}" type="pres">
      <dgm:prSet presAssocID="{B4F3C7C5-8179-48B7-AA78-BC77024FDD21}" presName="composite" presStyleCnt="0">
        <dgm:presLayoutVars>
          <dgm:chMax val="1"/>
          <dgm:dir/>
          <dgm:resizeHandles val="exact"/>
        </dgm:presLayoutVars>
      </dgm:prSet>
      <dgm:spPr/>
    </dgm:pt>
    <dgm:pt modelId="{A2F9D99D-17B6-49F9-9963-64A07CEB4844}" type="pres">
      <dgm:prSet presAssocID="{B4F3C7C5-8179-48B7-AA78-BC77024FDD21}" presName="radial" presStyleCnt="0">
        <dgm:presLayoutVars>
          <dgm:animLvl val="ctr"/>
        </dgm:presLayoutVars>
      </dgm:prSet>
      <dgm:spPr/>
    </dgm:pt>
    <dgm:pt modelId="{B9B0BEBD-F63D-477E-887B-0709E06B15FF}" type="pres">
      <dgm:prSet presAssocID="{ED08EC57-18A3-4613-A611-34A5A44503A8}" presName="centerShape" presStyleLbl="vennNode1" presStyleIdx="0" presStyleCnt="6"/>
      <dgm:spPr/>
    </dgm:pt>
    <dgm:pt modelId="{6E2C0800-75AA-4914-8C88-54DA3B2CAF10}" type="pres">
      <dgm:prSet presAssocID="{C65B2C4A-D428-4047-80B3-0BB8DF094987}" presName="node" presStyleLbl="vennNode1" presStyleIdx="1" presStyleCnt="6">
        <dgm:presLayoutVars>
          <dgm:bulletEnabled val="1"/>
        </dgm:presLayoutVars>
      </dgm:prSet>
      <dgm:spPr/>
    </dgm:pt>
    <dgm:pt modelId="{0B3BFC79-05B8-4FD5-B51E-2CF50EB463FB}" type="pres">
      <dgm:prSet presAssocID="{4FD07C35-8F7C-4D9D-82F2-8546FC811BD6}" presName="node" presStyleLbl="vennNode1" presStyleIdx="2" presStyleCnt="6">
        <dgm:presLayoutVars>
          <dgm:bulletEnabled val="1"/>
        </dgm:presLayoutVars>
      </dgm:prSet>
      <dgm:spPr/>
    </dgm:pt>
    <dgm:pt modelId="{8A70B5EE-7731-42E3-BBCB-E16D96164FCB}" type="pres">
      <dgm:prSet presAssocID="{C74B23FE-31CC-40B3-9904-3767F4761C79}" presName="node" presStyleLbl="vennNode1" presStyleIdx="3" presStyleCnt="6">
        <dgm:presLayoutVars>
          <dgm:bulletEnabled val="1"/>
        </dgm:presLayoutVars>
      </dgm:prSet>
      <dgm:spPr/>
    </dgm:pt>
    <dgm:pt modelId="{26B154A1-46D8-4190-BE07-F15537BB6F0D}" type="pres">
      <dgm:prSet presAssocID="{9B8A84B6-2C30-4CCB-B643-1A3E32E52D5D}" presName="node" presStyleLbl="vennNode1" presStyleIdx="4" presStyleCnt="6">
        <dgm:presLayoutVars>
          <dgm:bulletEnabled val="1"/>
        </dgm:presLayoutVars>
      </dgm:prSet>
      <dgm:spPr/>
    </dgm:pt>
    <dgm:pt modelId="{07AF4EB3-1059-41A7-90CD-6EAEB387DF67}" type="pres">
      <dgm:prSet presAssocID="{477F4585-18DA-4834-B8D0-C1E258A9094D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5AB72D0B-96C7-421F-99D3-5F90DF89093A}" srcId="{ED08EC57-18A3-4613-A611-34A5A44503A8}" destId="{C74B23FE-31CC-40B3-9904-3767F4761C79}" srcOrd="2" destOrd="0" parTransId="{E21D5DB7-4ABC-42CE-B434-8E7BCC5B11B9}" sibTransId="{D539777C-0331-470A-BC9B-D803B57F4A10}"/>
    <dgm:cxn modelId="{1BB1071E-898C-4017-BD97-585BC028C4A7}" type="presOf" srcId="{477F4585-18DA-4834-B8D0-C1E258A9094D}" destId="{07AF4EB3-1059-41A7-90CD-6EAEB387DF67}" srcOrd="0" destOrd="0" presId="urn:microsoft.com/office/officeart/2005/8/layout/radial3"/>
    <dgm:cxn modelId="{72A4D922-4ACD-48EB-9981-5CBBDC4ACB9B}" type="presOf" srcId="{4FD07C35-8F7C-4D9D-82F2-8546FC811BD6}" destId="{0B3BFC79-05B8-4FD5-B51E-2CF50EB463FB}" srcOrd="0" destOrd="0" presId="urn:microsoft.com/office/officeart/2005/8/layout/radial3"/>
    <dgm:cxn modelId="{E4B96B5B-D010-4B80-84F7-27F14C6EBFBF}" type="presOf" srcId="{B4F3C7C5-8179-48B7-AA78-BC77024FDD21}" destId="{E3ED2FFD-A371-4AB7-8602-72CE3061F365}" srcOrd="0" destOrd="0" presId="urn:microsoft.com/office/officeart/2005/8/layout/radial3"/>
    <dgm:cxn modelId="{A6D47761-B6CE-444B-9CE4-DC5686ED8954}" srcId="{ED08EC57-18A3-4613-A611-34A5A44503A8}" destId="{9B8A84B6-2C30-4CCB-B643-1A3E32E52D5D}" srcOrd="3" destOrd="0" parTransId="{849204D7-D019-46D9-95C6-258596BE1EDB}" sibTransId="{F83A9A5F-0887-4025-8EF3-2A378324FAFF}"/>
    <dgm:cxn modelId="{058F6D54-9577-45DC-B968-6DF5F920404B}" srcId="{ED08EC57-18A3-4613-A611-34A5A44503A8}" destId="{C65B2C4A-D428-4047-80B3-0BB8DF094987}" srcOrd="0" destOrd="0" parTransId="{51AA276C-B533-4D4C-8A07-424189906E2F}" sibTransId="{669E8408-96F7-4688-AC90-27EE303EA9D9}"/>
    <dgm:cxn modelId="{E70D015A-0FB1-4D57-BFA0-831FF908BCA0}" srcId="{ED08EC57-18A3-4613-A611-34A5A44503A8}" destId="{477F4585-18DA-4834-B8D0-C1E258A9094D}" srcOrd="4" destOrd="0" parTransId="{6A3E8BD2-F8DD-4392-893E-7408D2C3F6B1}" sibTransId="{3B3528BD-6585-4381-9C4F-01AAA59C7084}"/>
    <dgm:cxn modelId="{94317F8C-2105-4457-BE02-13C4263C5171}" srcId="{ED08EC57-18A3-4613-A611-34A5A44503A8}" destId="{4FD07C35-8F7C-4D9D-82F2-8546FC811BD6}" srcOrd="1" destOrd="0" parTransId="{26F36336-4DAA-443B-AA9D-6D901AB0E1C9}" sibTransId="{23BE83ED-E605-4715-ACBF-E0900090F2B0}"/>
    <dgm:cxn modelId="{6D2FEF9F-8C04-4047-A4D7-14FCDCBB0685}" srcId="{B4F3C7C5-8179-48B7-AA78-BC77024FDD21}" destId="{ED08EC57-18A3-4613-A611-34A5A44503A8}" srcOrd="0" destOrd="0" parTransId="{5250E252-8DA6-4F1A-BC7D-782C6565C5D2}" sibTransId="{C75797BF-9273-4B1E-969F-E9B9EF72D0AC}"/>
    <dgm:cxn modelId="{5AB76FBB-EAEC-4040-BD16-B37AE2FD7DB2}" type="presOf" srcId="{9B8A84B6-2C30-4CCB-B643-1A3E32E52D5D}" destId="{26B154A1-46D8-4190-BE07-F15537BB6F0D}" srcOrd="0" destOrd="0" presId="urn:microsoft.com/office/officeart/2005/8/layout/radial3"/>
    <dgm:cxn modelId="{9CD10BCC-7A48-43AC-A18B-DEE5B570D284}" type="presOf" srcId="{C74B23FE-31CC-40B3-9904-3767F4761C79}" destId="{8A70B5EE-7731-42E3-BBCB-E16D96164FCB}" srcOrd="0" destOrd="0" presId="urn:microsoft.com/office/officeart/2005/8/layout/radial3"/>
    <dgm:cxn modelId="{FCD893CE-E642-48AC-A7EF-AB6EF17FB332}" type="presOf" srcId="{C65B2C4A-D428-4047-80B3-0BB8DF094987}" destId="{6E2C0800-75AA-4914-8C88-54DA3B2CAF10}" srcOrd="0" destOrd="0" presId="urn:microsoft.com/office/officeart/2005/8/layout/radial3"/>
    <dgm:cxn modelId="{0C0611DD-9097-435C-AC84-D4E5C71F6BDD}" type="presOf" srcId="{ED08EC57-18A3-4613-A611-34A5A44503A8}" destId="{B9B0BEBD-F63D-477E-887B-0709E06B15FF}" srcOrd="0" destOrd="0" presId="urn:microsoft.com/office/officeart/2005/8/layout/radial3"/>
    <dgm:cxn modelId="{92DE12B2-5152-4F69-9EE6-60B2647093BF}" type="presParOf" srcId="{E3ED2FFD-A371-4AB7-8602-72CE3061F365}" destId="{A2F9D99D-17B6-49F9-9963-64A07CEB4844}" srcOrd="0" destOrd="0" presId="urn:microsoft.com/office/officeart/2005/8/layout/radial3"/>
    <dgm:cxn modelId="{056BBA5D-2CA8-4532-8D83-3F1593F87E4A}" type="presParOf" srcId="{A2F9D99D-17B6-49F9-9963-64A07CEB4844}" destId="{B9B0BEBD-F63D-477E-887B-0709E06B15FF}" srcOrd="0" destOrd="0" presId="urn:microsoft.com/office/officeart/2005/8/layout/radial3"/>
    <dgm:cxn modelId="{1376904D-747E-4F5A-A6C5-D254833E8A1F}" type="presParOf" srcId="{A2F9D99D-17B6-49F9-9963-64A07CEB4844}" destId="{6E2C0800-75AA-4914-8C88-54DA3B2CAF10}" srcOrd="1" destOrd="0" presId="urn:microsoft.com/office/officeart/2005/8/layout/radial3"/>
    <dgm:cxn modelId="{BD7307BA-5289-4E00-B7D0-BBCD706D6256}" type="presParOf" srcId="{A2F9D99D-17B6-49F9-9963-64A07CEB4844}" destId="{0B3BFC79-05B8-4FD5-B51E-2CF50EB463FB}" srcOrd="2" destOrd="0" presId="urn:microsoft.com/office/officeart/2005/8/layout/radial3"/>
    <dgm:cxn modelId="{53418A20-B252-4153-B6D9-3334DBF3435E}" type="presParOf" srcId="{A2F9D99D-17B6-49F9-9963-64A07CEB4844}" destId="{8A70B5EE-7731-42E3-BBCB-E16D96164FCB}" srcOrd="3" destOrd="0" presId="urn:microsoft.com/office/officeart/2005/8/layout/radial3"/>
    <dgm:cxn modelId="{B24BB140-B479-40BF-A0FF-4C5EB89DF02C}" type="presParOf" srcId="{A2F9D99D-17B6-49F9-9963-64A07CEB4844}" destId="{26B154A1-46D8-4190-BE07-F15537BB6F0D}" srcOrd="4" destOrd="0" presId="urn:microsoft.com/office/officeart/2005/8/layout/radial3"/>
    <dgm:cxn modelId="{5CF996FF-CD6A-4EC5-982F-EEBD2CE2E5EE}" type="presParOf" srcId="{A2F9D99D-17B6-49F9-9963-64A07CEB4844}" destId="{07AF4EB3-1059-41A7-90CD-6EAEB387DF67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9DB4A6-F198-46E0-ABB6-A8C5D2911E04}">
      <dsp:nvSpPr>
        <dsp:cNvPr id="0" name=""/>
        <dsp:cNvSpPr/>
      </dsp:nvSpPr>
      <dsp:spPr>
        <a:xfrm>
          <a:off x="2157372" y="975002"/>
          <a:ext cx="2428954" cy="242895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u="none" kern="1200" baseline="0" dirty="0" err="1">
              <a:solidFill>
                <a:schemeClr val="bg1"/>
              </a:solidFill>
            </a:rPr>
            <a:t>Розповсюдження</a:t>
          </a:r>
          <a:r>
            <a:rPr lang="ru-RU" sz="1600" b="0" i="0" u="none" kern="1200" baseline="0" dirty="0">
              <a:solidFill>
                <a:schemeClr val="bg1"/>
              </a:solidFill>
            </a:rPr>
            <a:t> </a:t>
          </a:r>
          <a:r>
            <a:rPr lang="ru-RU" sz="1600" b="0" i="0" u="none" kern="1200" baseline="0" dirty="0" err="1">
              <a:solidFill>
                <a:schemeClr val="bg1"/>
              </a:solidFill>
            </a:rPr>
            <a:t>хробака</a:t>
          </a:r>
          <a:r>
            <a:rPr lang="ru-RU" sz="1600" b="0" i="0" u="none" kern="1200" baseline="0" dirty="0">
              <a:solidFill>
                <a:schemeClr val="bg1"/>
              </a:solidFill>
            </a:rPr>
            <a:t> </a:t>
          </a:r>
          <a:r>
            <a:rPr lang="ru-RU" sz="1600" b="0" i="0" u="none" kern="1200" baseline="0" dirty="0" err="1">
              <a:solidFill>
                <a:schemeClr val="bg1"/>
              </a:solidFill>
            </a:rPr>
            <a:t>Code</a:t>
          </a:r>
          <a:r>
            <a:rPr lang="ru-RU" sz="1600" b="0" i="0" u="none" kern="1200" baseline="0" dirty="0">
              <a:solidFill>
                <a:schemeClr val="bg1"/>
              </a:solidFill>
            </a:rPr>
            <a:t> </a:t>
          </a:r>
          <a:r>
            <a:rPr lang="ru-RU" sz="1600" b="0" i="0" u="none" kern="1200" baseline="0" dirty="0" err="1">
              <a:solidFill>
                <a:schemeClr val="bg1"/>
              </a:solidFill>
            </a:rPr>
            <a:t>Red</a:t>
          </a:r>
          <a:endParaRPr lang="ru-RU" sz="1600" kern="1200" dirty="0">
            <a:solidFill>
              <a:schemeClr val="bg1"/>
            </a:solidFill>
          </a:endParaRPr>
        </a:p>
      </dsp:txBody>
      <dsp:txXfrm>
        <a:off x="2513084" y="1330714"/>
        <a:ext cx="1717530" cy="1717530"/>
      </dsp:txXfrm>
    </dsp:sp>
    <dsp:sp modelId="{72BCBA18-1B4F-4D1A-815C-4442D5AB6E73}">
      <dsp:nvSpPr>
        <dsp:cNvPr id="0" name=""/>
        <dsp:cNvSpPr/>
      </dsp:nvSpPr>
      <dsp:spPr>
        <a:xfrm>
          <a:off x="2764611" y="433"/>
          <a:ext cx="1214477" cy="1214477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8"/>
                <a:satOff val="-234"/>
                <a:lumOff val="914"/>
                <a:alphaOff val="75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8"/>
                <a:satOff val="-234"/>
                <a:lumOff val="914"/>
                <a:alphaOff val="75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8"/>
                <a:satOff val="-234"/>
                <a:lumOff val="914"/>
                <a:alphaOff val="75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b="1" i="0" u="none" kern="1200" baseline="0" dirty="0">
              <a:solidFill>
                <a:schemeClr val="bg1"/>
              </a:solidFill>
            </a:rPr>
            <a:t>1.</a:t>
          </a:r>
          <a:br>
            <a:rPr lang="ru-RU" sz="700" b="1" kern="1200" dirty="0">
              <a:solidFill>
                <a:schemeClr val="bg1"/>
              </a:solidFill>
            </a:rPr>
          </a:br>
          <a:r>
            <a:rPr lang="ru-RU" sz="700" b="1" i="0" u="none" kern="1200" baseline="0" dirty="0" err="1">
              <a:solidFill>
                <a:schemeClr val="bg1"/>
              </a:solidFill>
            </a:rPr>
            <a:t>Розповсюдження</a:t>
          </a:r>
          <a:r>
            <a:rPr lang="ru-RU" sz="700" b="1" i="0" u="none" kern="1200" baseline="0" dirty="0">
              <a:solidFill>
                <a:schemeClr val="bg1"/>
              </a:solidFill>
            </a:rPr>
            <a:t> </a:t>
          </a:r>
          <a:r>
            <a:rPr lang="ru-RU" sz="700" b="1" i="0" u="none" kern="1200" baseline="0" dirty="0" err="1">
              <a:solidFill>
                <a:schemeClr val="bg1"/>
              </a:solidFill>
            </a:rPr>
            <a:t>протягом</a:t>
          </a:r>
          <a:r>
            <a:rPr lang="ru-RU" sz="700" b="1" i="0" u="none" kern="1200" baseline="0" dirty="0">
              <a:solidFill>
                <a:schemeClr val="bg1"/>
              </a:solidFill>
            </a:rPr>
            <a:t> 19 </a:t>
          </a:r>
          <a:r>
            <a:rPr lang="ru-RU" sz="700" b="1" i="0" u="none" kern="1200" baseline="0" dirty="0" err="1">
              <a:solidFill>
                <a:schemeClr val="bg1"/>
              </a:solidFill>
            </a:rPr>
            <a:t>днів</a:t>
          </a:r>
          <a:endParaRPr lang="ru-RU" sz="700" b="1" kern="1200" dirty="0">
            <a:solidFill>
              <a:schemeClr val="bg1"/>
            </a:solidFill>
          </a:endParaRPr>
        </a:p>
      </dsp:txBody>
      <dsp:txXfrm>
        <a:off x="2942467" y="178289"/>
        <a:ext cx="858765" cy="858765"/>
      </dsp:txXfrm>
    </dsp:sp>
    <dsp:sp modelId="{482A26F6-4C14-4952-9861-0853E7EE424E}">
      <dsp:nvSpPr>
        <dsp:cNvPr id="0" name=""/>
        <dsp:cNvSpPr/>
      </dsp:nvSpPr>
      <dsp:spPr>
        <a:xfrm>
          <a:off x="4346419" y="1582241"/>
          <a:ext cx="1214477" cy="1214477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16"/>
                <a:satOff val="-468"/>
                <a:lumOff val="1828"/>
                <a:alphaOff val="15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16"/>
                <a:satOff val="-468"/>
                <a:lumOff val="1828"/>
                <a:alphaOff val="15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16"/>
                <a:satOff val="-468"/>
                <a:lumOff val="1828"/>
                <a:alphaOff val="15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b="1" i="0" u="none" kern="1200" baseline="0" dirty="0">
              <a:solidFill>
                <a:schemeClr val="bg1"/>
              </a:solidFill>
            </a:rPr>
            <a:t>2.</a:t>
          </a:r>
          <a:br>
            <a:rPr lang="ru-RU" sz="700" b="1" kern="1200" dirty="0">
              <a:solidFill>
                <a:schemeClr val="bg1"/>
              </a:solidFill>
            </a:rPr>
          </a:br>
          <a:r>
            <a:rPr lang="ru-RU" sz="700" b="1" kern="1200" dirty="0">
              <a:solidFill>
                <a:schemeClr val="bg1"/>
              </a:solidFill>
            </a:rPr>
            <a:t>Запуск </a:t>
          </a:r>
          <a:r>
            <a:rPr lang="ru-RU" sz="700" b="1" kern="1200" dirty="0" err="1">
              <a:solidFill>
                <a:schemeClr val="bg1"/>
              </a:solidFill>
            </a:rPr>
            <a:t>DoS</a:t>
          </a:r>
          <a:r>
            <a:rPr lang="ru-RU" sz="700" b="1" kern="1200" dirty="0">
              <a:solidFill>
                <a:schemeClr val="bg1"/>
              </a:solidFill>
            </a:rPr>
            <a:t>-атаки </a:t>
          </a:r>
          <a:r>
            <a:rPr lang="ru-RU" sz="700" b="1" kern="1200" dirty="0" err="1">
              <a:solidFill>
                <a:schemeClr val="bg1"/>
              </a:solidFill>
            </a:rPr>
            <a:t>протягом</a:t>
          </a:r>
          <a:r>
            <a:rPr lang="ru-RU" sz="700" b="1" kern="1200" dirty="0">
              <a:solidFill>
                <a:schemeClr val="bg1"/>
              </a:solidFill>
            </a:rPr>
            <a:t> </a:t>
          </a:r>
          <a:r>
            <a:rPr lang="ru-RU" sz="700" b="1" kern="1200" dirty="0" err="1">
              <a:solidFill>
                <a:schemeClr val="bg1"/>
              </a:solidFill>
            </a:rPr>
            <a:t>наступних</a:t>
          </a:r>
          <a:r>
            <a:rPr lang="ru-RU" sz="700" b="1" kern="1200" dirty="0">
              <a:solidFill>
                <a:schemeClr val="bg1"/>
              </a:solidFill>
            </a:rPr>
            <a:t> 7 </a:t>
          </a:r>
          <a:r>
            <a:rPr lang="ru-RU" sz="700" b="1" kern="1200" dirty="0" err="1">
              <a:solidFill>
                <a:schemeClr val="bg1"/>
              </a:solidFill>
            </a:rPr>
            <a:t>днів</a:t>
          </a:r>
          <a:endParaRPr lang="ru-RU" sz="700" b="1" kern="1200" dirty="0">
            <a:solidFill>
              <a:schemeClr val="bg1"/>
            </a:solidFill>
          </a:endParaRPr>
        </a:p>
      </dsp:txBody>
      <dsp:txXfrm>
        <a:off x="4524275" y="1760097"/>
        <a:ext cx="858765" cy="858765"/>
      </dsp:txXfrm>
    </dsp:sp>
    <dsp:sp modelId="{1FAB6F58-2594-4808-AE2C-BB202E6AFB96}">
      <dsp:nvSpPr>
        <dsp:cNvPr id="0" name=""/>
        <dsp:cNvSpPr/>
      </dsp:nvSpPr>
      <dsp:spPr>
        <a:xfrm>
          <a:off x="2764611" y="3164049"/>
          <a:ext cx="1214477" cy="1214477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24"/>
                <a:satOff val="-701"/>
                <a:lumOff val="2742"/>
                <a:alphaOff val="225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24"/>
                <a:satOff val="-701"/>
                <a:lumOff val="2742"/>
                <a:alphaOff val="225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24"/>
                <a:satOff val="-701"/>
                <a:lumOff val="2742"/>
                <a:alphaOff val="225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b="1" i="0" u="none" kern="1200" baseline="0" dirty="0">
              <a:solidFill>
                <a:schemeClr val="bg1"/>
              </a:solidFill>
            </a:rPr>
            <a:t>3.</a:t>
          </a:r>
          <a:br>
            <a:rPr lang="ru-RU" sz="700" b="1" kern="1200" dirty="0">
              <a:solidFill>
                <a:schemeClr val="bg1"/>
              </a:solidFill>
            </a:rPr>
          </a:br>
          <a:r>
            <a:rPr lang="ru-RU" sz="700" b="1" kern="1200" dirty="0" err="1">
              <a:solidFill>
                <a:schemeClr val="bg1"/>
              </a:solidFill>
            </a:rPr>
            <a:t>Зупинка</a:t>
          </a:r>
          <a:r>
            <a:rPr lang="ru-RU" sz="700" b="1" kern="1200" dirty="0">
              <a:solidFill>
                <a:schemeClr val="bg1"/>
              </a:solidFill>
            </a:rPr>
            <a:t> і </a:t>
          </a:r>
          <a:r>
            <a:rPr lang="ru-RU" sz="700" b="1" kern="1200" dirty="0" err="1">
              <a:solidFill>
                <a:schemeClr val="bg1"/>
              </a:solidFill>
            </a:rPr>
            <a:t>перехід</a:t>
          </a:r>
          <a:r>
            <a:rPr lang="ru-RU" sz="700" b="1" kern="1200" dirty="0">
              <a:solidFill>
                <a:schemeClr val="bg1"/>
              </a:solidFill>
            </a:rPr>
            <a:t> в </a:t>
          </a:r>
          <a:r>
            <a:rPr lang="ru-RU" sz="700" b="1" kern="1200" dirty="0" err="1">
              <a:solidFill>
                <a:schemeClr val="bg1"/>
              </a:solidFill>
            </a:rPr>
            <a:t>неактивний</a:t>
          </a:r>
          <a:r>
            <a:rPr lang="ru-RU" sz="700" b="1" kern="1200" dirty="0">
              <a:solidFill>
                <a:schemeClr val="bg1"/>
              </a:solidFill>
            </a:rPr>
            <a:t> стан на </a:t>
          </a:r>
          <a:r>
            <a:rPr lang="ru-RU" sz="700" b="1" kern="1200" dirty="0" err="1">
              <a:solidFill>
                <a:schemeClr val="bg1"/>
              </a:solidFill>
            </a:rPr>
            <a:t>кілька</a:t>
          </a:r>
          <a:r>
            <a:rPr lang="ru-RU" sz="700" b="1" kern="1200" dirty="0">
              <a:solidFill>
                <a:schemeClr val="bg1"/>
              </a:solidFill>
            </a:rPr>
            <a:t> </a:t>
          </a:r>
          <a:r>
            <a:rPr lang="ru-RU" sz="700" b="1" kern="1200" dirty="0" err="1">
              <a:solidFill>
                <a:schemeClr val="bg1"/>
              </a:solidFill>
            </a:rPr>
            <a:t>днів</a:t>
          </a:r>
          <a:endParaRPr lang="ru-RU" sz="700" b="1" kern="1200" dirty="0">
            <a:solidFill>
              <a:schemeClr val="bg1"/>
            </a:solidFill>
          </a:endParaRPr>
        </a:p>
      </dsp:txBody>
      <dsp:txXfrm>
        <a:off x="2942467" y="3341905"/>
        <a:ext cx="858765" cy="858765"/>
      </dsp:txXfrm>
    </dsp:sp>
    <dsp:sp modelId="{7E083439-DB48-4907-AED8-3BC400DDD483}">
      <dsp:nvSpPr>
        <dsp:cNvPr id="0" name=""/>
        <dsp:cNvSpPr/>
      </dsp:nvSpPr>
      <dsp:spPr>
        <a:xfrm>
          <a:off x="1182803" y="1582241"/>
          <a:ext cx="1214477" cy="1214477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32"/>
                <a:satOff val="-935"/>
                <a:lumOff val="3656"/>
                <a:alphaOff val="30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32"/>
                <a:satOff val="-935"/>
                <a:lumOff val="3656"/>
                <a:alphaOff val="30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32"/>
                <a:satOff val="-935"/>
                <a:lumOff val="3656"/>
                <a:alphaOff val="3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700" b="1" i="0" u="none" kern="1200" baseline="0" dirty="0">
              <a:solidFill>
                <a:schemeClr val="bg1"/>
              </a:solidFill>
            </a:rPr>
            <a:t>4.</a:t>
          </a:r>
          <a:br>
            <a:rPr lang="ru-RU" sz="700" b="1" kern="1200" dirty="0">
              <a:solidFill>
                <a:schemeClr val="bg1"/>
              </a:solidFill>
            </a:rPr>
          </a:br>
          <a:r>
            <a:rPr lang="ru-RU" sz="700" b="1" i="0" u="none" kern="1200" baseline="0" dirty="0">
              <a:solidFill>
                <a:schemeClr val="bg1"/>
              </a:solidFill>
            </a:rPr>
            <a:t>Повтор цикла</a:t>
          </a:r>
          <a:endParaRPr lang="ru-RU" sz="700" b="1" kern="1200" dirty="0">
            <a:solidFill>
              <a:schemeClr val="bg1"/>
            </a:solidFill>
          </a:endParaRPr>
        </a:p>
      </dsp:txBody>
      <dsp:txXfrm>
        <a:off x="1360659" y="1760097"/>
        <a:ext cx="858765" cy="858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6D94B-9804-4780-95BF-FD24FC084F04}">
      <dsp:nvSpPr>
        <dsp:cNvPr id="0" name=""/>
        <dsp:cNvSpPr/>
      </dsp:nvSpPr>
      <dsp:spPr>
        <a:xfrm>
          <a:off x="1138597" y="191825"/>
          <a:ext cx="3806999" cy="1322120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88256-F891-44F1-A26D-2BFB48E75CBA}">
      <dsp:nvSpPr>
        <dsp:cNvPr id="0" name=""/>
        <dsp:cNvSpPr/>
      </dsp:nvSpPr>
      <dsp:spPr>
        <a:xfrm>
          <a:off x="2679104" y="3429250"/>
          <a:ext cx="737790" cy="472186"/>
        </a:xfrm>
        <a:prstGeom prst="downArrow">
          <a:avLst/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C41B0DF3-4CBB-403A-BDA8-94CBEDFFDEE5}">
      <dsp:nvSpPr>
        <dsp:cNvPr id="0" name=""/>
        <dsp:cNvSpPr/>
      </dsp:nvSpPr>
      <dsp:spPr>
        <a:xfrm>
          <a:off x="400045" y="3806999"/>
          <a:ext cx="5295908" cy="88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0" i="0" u="none" kern="1200" baseline="0" dirty="0"/>
            <a:t>Разведывательные</a:t>
          </a:r>
          <a:br>
            <a:rPr lang="ru-RU" sz="1600" kern="1200" dirty="0"/>
          </a:br>
          <a:r>
            <a:rPr lang="ru-RU" sz="1600" b="0" i="0" u="none" kern="1200" baseline="0" dirty="0"/>
            <a:t>Атаки доступа</a:t>
          </a:r>
          <a:br>
            <a:rPr lang="ru-RU" sz="1600" kern="1200" dirty="0"/>
          </a:br>
          <a:r>
            <a:rPr lang="ru-RU" sz="1600" b="0" i="0" u="none" kern="1200" baseline="0" dirty="0" err="1"/>
            <a:t>DoS</a:t>
          </a:r>
          <a:endParaRPr lang="ru-RU" sz="1600" kern="1200" dirty="0"/>
        </a:p>
      </dsp:txBody>
      <dsp:txXfrm>
        <a:off x="400045" y="3806999"/>
        <a:ext cx="5295908" cy="885348"/>
      </dsp:txXfrm>
    </dsp:sp>
    <dsp:sp modelId="{E3FB935A-AD8C-431C-BF83-C23654776FDE}">
      <dsp:nvSpPr>
        <dsp:cNvPr id="0" name=""/>
        <dsp:cNvSpPr/>
      </dsp:nvSpPr>
      <dsp:spPr>
        <a:xfrm>
          <a:off x="2522693" y="1616056"/>
          <a:ext cx="1328023" cy="132802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0" i="0" u="none" kern="1200" baseline="0"/>
            <a:t>Smurf-атака</a:t>
          </a:r>
          <a:endParaRPr lang="ru-RU" sz="2300" kern="1200" dirty="0"/>
        </a:p>
      </dsp:txBody>
      <dsp:txXfrm>
        <a:off x="2717177" y="1810540"/>
        <a:ext cx="939055" cy="939055"/>
      </dsp:txXfrm>
    </dsp:sp>
    <dsp:sp modelId="{D68E6EA1-9AD4-461D-9EBB-B8BE7C1331E1}">
      <dsp:nvSpPr>
        <dsp:cNvPr id="0" name=""/>
        <dsp:cNvSpPr/>
      </dsp:nvSpPr>
      <dsp:spPr>
        <a:xfrm>
          <a:off x="1572418" y="619744"/>
          <a:ext cx="1328023" cy="132802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0" i="0" u="none" kern="1200" baseline="0" dirty="0"/>
            <a:t>SYN-атака</a:t>
          </a:r>
          <a:endParaRPr lang="ru-RU" sz="2300" kern="1200" dirty="0"/>
        </a:p>
      </dsp:txBody>
      <dsp:txXfrm>
        <a:off x="1766902" y="814228"/>
        <a:ext cx="939055" cy="939055"/>
      </dsp:txXfrm>
    </dsp:sp>
    <dsp:sp modelId="{71251657-5FC2-4E22-A1C9-3E95D3956F2B}">
      <dsp:nvSpPr>
        <dsp:cNvPr id="0" name=""/>
        <dsp:cNvSpPr/>
      </dsp:nvSpPr>
      <dsp:spPr>
        <a:xfrm>
          <a:off x="2929953" y="298657"/>
          <a:ext cx="1328023" cy="132802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0" i="0" u="none" kern="1200" baseline="0" dirty="0" err="1"/>
            <a:t>Зміна</a:t>
          </a:r>
          <a:r>
            <a:rPr lang="ru-RU" sz="2300" b="0" i="0" u="none" kern="1200" baseline="0" dirty="0"/>
            <a:t> </a:t>
          </a:r>
          <a:r>
            <a:rPr lang="ru-RU" sz="2300" b="0" i="0" u="none" kern="1200" baseline="0" dirty="0" err="1"/>
            <a:t>даних</a:t>
          </a:r>
          <a:endParaRPr lang="ru-RU" sz="2300" kern="1200" dirty="0"/>
        </a:p>
      </dsp:txBody>
      <dsp:txXfrm>
        <a:off x="3124437" y="493141"/>
        <a:ext cx="939055" cy="939055"/>
      </dsp:txXfrm>
    </dsp:sp>
    <dsp:sp modelId="{BD84EF95-62FD-48EA-AD1D-74027457E637}">
      <dsp:nvSpPr>
        <dsp:cNvPr id="0" name=""/>
        <dsp:cNvSpPr/>
      </dsp:nvSpPr>
      <dsp:spPr>
        <a:xfrm>
          <a:off x="982186" y="29511"/>
          <a:ext cx="4131627" cy="330530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437DA2-C93F-4D67-8B82-CD910D7F42AA}">
      <dsp:nvSpPr>
        <dsp:cNvPr id="0" name=""/>
        <dsp:cNvSpPr/>
      </dsp:nvSpPr>
      <dsp:spPr>
        <a:xfrm>
          <a:off x="2484466" y="1550528"/>
          <a:ext cx="3253047" cy="3253047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b="0" i="0" u="none" kern="1200" baseline="0" dirty="0" err="1">
              <a:solidFill>
                <a:schemeClr val="bg1"/>
              </a:solidFill>
            </a:rPr>
            <a:t>Компоненти</a:t>
          </a:r>
          <a:r>
            <a:rPr lang="ru-RU" sz="2900" b="0" i="0" u="none" kern="1200" baseline="0" dirty="0">
              <a:solidFill>
                <a:schemeClr val="bg1"/>
              </a:solidFill>
            </a:rPr>
            <a:t> </a:t>
          </a:r>
          <a:r>
            <a:rPr lang="ru-RU" sz="2900" b="0" i="0" u="none" kern="1200" baseline="0" dirty="0" err="1">
              <a:solidFill>
                <a:schemeClr val="bg1"/>
              </a:solidFill>
            </a:rPr>
            <a:t>криптографії</a:t>
          </a:r>
          <a:endParaRPr lang="ru-RU" sz="2900" kern="1200" dirty="0">
            <a:solidFill>
              <a:schemeClr val="bg1"/>
            </a:solidFill>
          </a:endParaRPr>
        </a:p>
      </dsp:txBody>
      <dsp:txXfrm>
        <a:off x="2960864" y="2026926"/>
        <a:ext cx="2300251" cy="2300251"/>
      </dsp:txXfrm>
    </dsp:sp>
    <dsp:sp modelId="{3BA2AD59-49BB-44E3-8B6E-DD0BA65AE17A}">
      <dsp:nvSpPr>
        <dsp:cNvPr id="0" name=""/>
        <dsp:cNvSpPr/>
      </dsp:nvSpPr>
      <dsp:spPr>
        <a:xfrm>
          <a:off x="3297728" y="247379"/>
          <a:ext cx="1626523" cy="1626523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11"/>
                <a:satOff val="-312"/>
                <a:lumOff val="1219"/>
                <a:alphaOff val="10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11"/>
                <a:satOff val="-312"/>
                <a:lumOff val="1219"/>
                <a:alphaOff val="10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11"/>
                <a:satOff val="-312"/>
                <a:lumOff val="1219"/>
                <a:alphaOff val="1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1" i="0" u="none" kern="1200" spc="-10" baseline="0" dirty="0" err="1">
              <a:solidFill>
                <a:schemeClr val="bg1"/>
              </a:solidFill>
            </a:rPr>
            <a:t>Конфиденційнсть</a:t>
          </a:r>
          <a:r>
            <a:rPr lang="ru-RU" sz="800" b="0" i="0" u="none" kern="1200" spc="-10" baseline="0" dirty="0">
              <a:solidFill>
                <a:schemeClr val="bg1"/>
              </a:solidFill>
            </a:rPr>
            <a:t>:</a:t>
          </a:r>
          <a:br>
            <a:rPr lang="ru-RU" sz="800" kern="1200" spc="-10" dirty="0">
              <a:solidFill>
                <a:schemeClr val="bg1"/>
              </a:solidFill>
            </a:rPr>
          </a:br>
          <a:r>
            <a:rPr lang="ru-RU" sz="800" kern="1200" spc="-10" dirty="0" err="1">
              <a:solidFill>
                <a:schemeClr val="bg1"/>
              </a:solidFill>
            </a:rPr>
            <a:t>Вкорстовує</a:t>
          </a:r>
          <a:r>
            <a:rPr lang="ru-RU" sz="800" b="0" i="0" u="none" kern="1200" spc="-10" baseline="0" dirty="0">
              <a:solidFill>
                <a:schemeClr val="bg1"/>
              </a:solidFill>
            </a:rPr>
            <a:t> </a:t>
          </a:r>
          <a:r>
            <a:rPr lang="ru-RU" sz="800" b="0" i="0" u="none" kern="1200" spc="-10" baseline="0" dirty="0" err="1">
              <a:solidFill>
                <a:schemeClr val="bg1"/>
              </a:solidFill>
            </a:rPr>
            <a:t>шифрування</a:t>
          </a:r>
          <a:r>
            <a:rPr lang="ru-RU" sz="800" b="0" i="0" u="none" kern="1200" spc="-10" baseline="0" dirty="0">
              <a:solidFill>
                <a:schemeClr val="bg1"/>
              </a:solidFill>
            </a:rPr>
            <a:t> для</a:t>
          </a:r>
          <a:r>
            <a:rPr lang="en-US" sz="800" b="0" i="0" u="none" kern="1200" spc="-10" baseline="0" dirty="0">
              <a:solidFill>
                <a:schemeClr val="bg1"/>
              </a:solidFill>
            </a:rPr>
            <a:t> </a:t>
          </a:r>
          <a:r>
            <a:rPr lang="ru-RU" sz="800" b="0" i="0" u="none" kern="1200" spc="-10" baseline="0" dirty="0" err="1">
              <a:solidFill>
                <a:schemeClr val="bg1"/>
              </a:solidFill>
            </a:rPr>
            <a:t>шифрування</a:t>
          </a:r>
          <a:r>
            <a:rPr lang="ru-RU" sz="800" b="0" i="0" u="none" kern="1200" spc="-10" baseline="0" dirty="0">
              <a:solidFill>
                <a:schemeClr val="bg1"/>
              </a:solidFill>
            </a:rPr>
            <a:t> </a:t>
          </a:r>
          <a:r>
            <a:rPr lang="ru-RU" sz="800" b="0" i="0" u="none" kern="1200" spc="-10" baseline="0" dirty="0" err="1">
              <a:solidFill>
                <a:schemeClr val="bg1"/>
              </a:solidFill>
            </a:rPr>
            <a:t>ита</a:t>
          </a:r>
          <a:r>
            <a:rPr lang="ru-RU" sz="800" b="0" i="0" u="none" kern="1200" spc="-10" baseline="0" dirty="0">
              <a:solidFill>
                <a:schemeClr val="bg1"/>
              </a:solidFill>
            </a:rPr>
            <a:t> </a:t>
          </a:r>
          <a:r>
            <a:rPr lang="ru-RU" sz="800" b="0" i="0" u="none" kern="1200" spc="-10" baseline="0" dirty="0" err="1">
              <a:solidFill>
                <a:schemeClr val="bg1"/>
              </a:solidFill>
            </a:rPr>
            <a:t>скриття</a:t>
          </a:r>
          <a:r>
            <a:rPr lang="ru-RU" sz="800" b="0" i="0" u="none" kern="1200" spc="-10" baseline="0" dirty="0">
              <a:solidFill>
                <a:schemeClr val="bg1"/>
              </a:solidFill>
            </a:rPr>
            <a:t> </a:t>
          </a:r>
          <a:r>
            <a:rPr lang="ru-RU" sz="800" b="0" i="0" u="none" kern="1200" spc="-10" baseline="0" dirty="0" err="1">
              <a:solidFill>
                <a:schemeClr val="bg1"/>
              </a:solidFill>
            </a:rPr>
            <a:t>даних</a:t>
          </a:r>
          <a:r>
            <a:rPr lang="ru-RU" sz="800" b="0" i="0" u="none" kern="1200" spc="-10" baseline="0" dirty="0">
              <a:solidFill>
                <a:schemeClr val="bg1"/>
              </a:solidFill>
            </a:rPr>
            <a:t>.</a:t>
          </a:r>
          <a:endParaRPr lang="ru-RU" sz="800" kern="1200" spc="-10" dirty="0">
            <a:solidFill>
              <a:schemeClr val="bg1"/>
            </a:solidFill>
          </a:endParaRPr>
        </a:p>
      </dsp:txBody>
      <dsp:txXfrm>
        <a:off x="3535927" y="485578"/>
        <a:ext cx="1150125" cy="1150125"/>
      </dsp:txXfrm>
    </dsp:sp>
    <dsp:sp modelId="{8E384EBE-DA1E-4650-B150-60E26CC28427}">
      <dsp:nvSpPr>
        <dsp:cNvPr id="0" name=""/>
        <dsp:cNvSpPr/>
      </dsp:nvSpPr>
      <dsp:spPr>
        <a:xfrm>
          <a:off x="5130594" y="3421996"/>
          <a:ext cx="1626523" cy="1626523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21"/>
                <a:satOff val="-623"/>
                <a:lumOff val="2437"/>
                <a:alphaOff val="20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21"/>
                <a:satOff val="-623"/>
                <a:lumOff val="2437"/>
                <a:alphaOff val="20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21"/>
                <a:satOff val="-623"/>
                <a:lumOff val="2437"/>
                <a:alphaOff val="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1" i="0" u="none" kern="1200" baseline="0" dirty="0" err="1">
              <a:solidFill>
                <a:schemeClr val="bg1"/>
              </a:solidFill>
            </a:rPr>
            <a:t>Цілісність</a:t>
          </a:r>
          <a:r>
            <a:rPr lang="ru-RU" sz="800" b="1" i="0" u="none" kern="1200" baseline="0" dirty="0">
              <a:solidFill>
                <a:schemeClr val="bg1"/>
              </a:solidFill>
            </a:rPr>
            <a:t>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1" i="0" u="none" kern="1200" baseline="0" dirty="0" err="1">
              <a:solidFill>
                <a:schemeClr val="bg1"/>
              </a:solidFill>
            </a:rPr>
            <a:t>Використовує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алгоритми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хешування</a:t>
          </a:r>
          <a:r>
            <a:rPr lang="ru-RU" sz="800" b="1" i="0" u="none" kern="1200" baseline="0" dirty="0">
              <a:solidFill>
                <a:schemeClr val="bg1"/>
              </a:solidFill>
            </a:rPr>
            <a:t>,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щоб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гарантувати</a:t>
          </a:r>
          <a:r>
            <a:rPr lang="ru-RU" sz="800" b="1" i="0" u="none" kern="1200" baseline="0" dirty="0">
              <a:solidFill>
                <a:schemeClr val="bg1"/>
              </a:solidFill>
            </a:rPr>
            <a:t>,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що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дані</a:t>
          </a:r>
          <a:r>
            <a:rPr lang="ru-RU" sz="800" b="1" i="0" u="none" kern="1200" baseline="0" dirty="0">
              <a:solidFill>
                <a:schemeClr val="bg1"/>
              </a:solidFill>
            </a:rPr>
            <a:t> не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будуть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змінені</a:t>
          </a:r>
          <a:r>
            <a:rPr lang="ru-RU" sz="800" b="1" i="0" u="none" kern="1200" baseline="0" dirty="0">
              <a:solidFill>
                <a:schemeClr val="bg1"/>
              </a:solidFill>
            </a:rPr>
            <a:t> в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процесі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використання</a:t>
          </a:r>
          <a:r>
            <a:rPr lang="ru-RU" sz="800" b="1" i="0" u="none" kern="1200" baseline="0" dirty="0">
              <a:solidFill>
                <a:schemeClr val="bg1"/>
              </a:solidFill>
            </a:rPr>
            <a:t>.</a:t>
          </a:r>
          <a:endParaRPr lang="ru-RU" sz="800" kern="1200" dirty="0">
            <a:solidFill>
              <a:schemeClr val="bg1"/>
            </a:solidFill>
          </a:endParaRPr>
        </a:p>
      </dsp:txBody>
      <dsp:txXfrm>
        <a:off x="5368793" y="3660195"/>
        <a:ext cx="1150125" cy="1150125"/>
      </dsp:txXfrm>
    </dsp:sp>
    <dsp:sp modelId="{00465CD9-66FC-48ED-AC4F-ADCCAC0E7673}">
      <dsp:nvSpPr>
        <dsp:cNvPr id="0" name=""/>
        <dsp:cNvSpPr/>
      </dsp:nvSpPr>
      <dsp:spPr>
        <a:xfrm>
          <a:off x="1464861" y="3421996"/>
          <a:ext cx="1626523" cy="1626523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32"/>
                <a:satOff val="-935"/>
                <a:lumOff val="3656"/>
                <a:alphaOff val="30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32"/>
                <a:satOff val="-935"/>
                <a:lumOff val="3656"/>
                <a:alphaOff val="30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32"/>
                <a:satOff val="-935"/>
                <a:lumOff val="3656"/>
                <a:alphaOff val="3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1" i="0" u="none" kern="1200" baseline="0" dirty="0" err="1">
              <a:solidFill>
                <a:schemeClr val="bg1"/>
              </a:solidFill>
            </a:rPr>
            <a:t>Доступність</a:t>
          </a:r>
          <a:r>
            <a:rPr lang="ru-RU" sz="800" b="1" i="0" u="none" kern="1200" baseline="0" dirty="0">
              <a:solidFill>
                <a:schemeClr val="bg1"/>
              </a:solidFill>
            </a:rPr>
            <a:t>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1" i="0" u="none" kern="1200" baseline="0" dirty="0" err="1">
              <a:solidFill>
                <a:schemeClr val="bg1"/>
              </a:solidFill>
            </a:rPr>
            <a:t>Забезпечує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доступність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даних</a:t>
          </a:r>
          <a:r>
            <a:rPr lang="ru-RU" sz="800" b="1" i="0" u="none" kern="1200" baseline="0" dirty="0">
              <a:solidFill>
                <a:schemeClr val="bg1"/>
              </a:solidFill>
            </a:rPr>
            <a:t>.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Це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гарантується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завдяки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механізмам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підвищення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безпеки</a:t>
          </a:r>
          <a:r>
            <a:rPr lang="ru-RU" sz="800" b="1" i="0" u="none" kern="1200" baseline="0" dirty="0">
              <a:solidFill>
                <a:schemeClr val="bg1"/>
              </a:solidFill>
            </a:rPr>
            <a:t>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мережі</a:t>
          </a:r>
          <a:r>
            <a:rPr lang="ru-RU" sz="800" b="1" i="0" u="none" kern="1200" baseline="0" dirty="0">
              <a:solidFill>
                <a:schemeClr val="bg1"/>
              </a:solidFill>
            </a:rPr>
            <a:t> і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застосування</a:t>
          </a:r>
          <a:r>
            <a:rPr lang="ru-RU" sz="800" b="1" i="0" u="none" kern="1200" baseline="0" dirty="0">
              <a:solidFill>
                <a:schemeClr val="bg1"/>
              </a:solidFill>
            </a:rPr>
            <a:t> резервного </a:t>
          </a:r>
          <a:r>
            <a:rPr lang="ru-RU" sz="800" b="1" i="0" u="none" kern="1200" baseline="0" dirty="0" err="1">
              <a:solidFill>
                <a:schemeClr val="bg1"/>
              </a:solidFill>
            </a:rPr>
            <a:t>копіювання</a:t>
          </a:r>
          <a:r>
            <a:rPr lang="ru-RU" sz="800" b="1" i="0" u="none" kern="1200" baseline="0" dirty="0">
              <a:solidFill>
                <a:schemeClr val="bg1"/>
              </a:solidFill>
            </a:rPr>
            <a:t>.</a:t>
          </a:r>
          <a:endParaRPr lang="ru-RU" sz="800" kern="1200" dirty="0">
            <a:solidFill>
              <a:schemeClr val="bg1"/>
            </a:solidFill>
          </a:endParaRPr>
        </a:p>
      </dsp:txBody>
      <dsp:txXfrm>
        <a:off x="1703060" y="3660195"/>
        <a:ext cx="1150125" cy="11501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0BEBD-F63D-477E-887B-0709E06B15FF}">
      <dsp:nvSpPr>
        <dsp:cNvPr id="0" name=""/>
        <dsp:cNvSpPr/>
      </dsp:nvSpPr>
      <dsp:spPr>
        <a:xfrm>
          <a:off x="2532185" y="1220814"/>
          <a:ext cx="2829949" cy="282994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b="0" i="0" u="none" kern="1200" baseline="0" dirty="0" err="1">
              <a:solidFill>
                <a:schemeClr val="bg1"/>
              </a:solidFill>
            </a:rPr>
            <a:t>SecureX</a:t>
          </a:r>
          <a:endParaRPr lang="ru-RU" sz="3900" kern="1200" dirty="0">
            <a:solidFill>
              <a:schemeClr val="bg1"/>
            </a:solidFill>
          </a:endParaRPr>
        </a:p>
      </dsp:txBody>
      <dsp:txXfrm>
        <a:off x="2946621" y="1635250"/>
        <a:ext cx="2001077" cy="2001077"/>
      </dsp:txXfrm>
    </dsp:sp>
    <dsp:sp modelId="{6E2C0800-75AA-4914-8C88-54DA3B2CAF10}">
      <dsp:nvSpPr>
        <dsp:cNvPr id="0" name=""/>
        <dsp:cNvSpPr/>
      </dsp:nvSpPr>
      <dsp:spPr>
        <a:xfrm>
          <a:off x="3239672" y="87310"/>
          <a:ext cx="1414974" cy="141497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6"/>
                <a:satOff val="-187"/>
                <a:lumOff val="731"/>
                <a:alphaOff val="6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6"/>
                <a:satOff val="-187"/>
                <a:lumOff val="731"/>
                <a:alphaOff val="6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6"/>
                <a:satOff val="-187"/>
                <a:lumOff val="731"/>
                <a:alphaOff val="6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u="none" kern="1200" baseline="0" dirty="0" err="1">
              <a:solidFill>
                <a:schemeClr val="bg1"/>
              </a:solidFill>
            </a:rPr>
            <a:t>Захист</a:t>
          </a:r>
          <a:r>
            <a:rPr lang="ru-RU" sz="1200" b="0" i="0" u="none" kern="1200" baseline="0" dirty="0">
              <a:solidFill>
                <a:schemeClr val="bg1"/>
              </a:solidFill>
            </a:rPr>
            <a:t> периметра і </a:t>
          </a:r>
          <a:r>
            <a:rPr lang="ru-RU" sz="1200" b="0" i="0" u="none" kern="1200" baseline="0" dirty="0" err="1">
              <a:solidFill>
                <a:schemeClr val="bg1"/>
              </a:solidFill>
            </a:rPr>
            <a:t>філії</a:t>
          </a:r>
          <a:endParaRPr lang="ru-RU" sz="1200" kern="1200" dirty="0">
            <a:solidFill>
              <a:schemeClr val="bg1"/>
            </a:solidFill>
          </a:endParaRPr>
        </a:p>
      </dsp:txBody>
      <dsp:txXfrm>
        <a:off x="3446890" y="294528"/>
        <a:ext cx="1000538" cy="1000538"/>
      </dsp:txXfrm>
    </dsp:sp>
    <dsp:sp modelId="{0B3BFC79-05B8-4FD5-B51E-2CF50EB463FB}">
      <dsp:nvSpPr>
        <dsp:cNvPr id="0" name=""/>
        <dsp:cNvSpPr/>
      </dsp:nvSpPr>
      <dsp:spPr>
        <a:xfrm>
          <a:off x="4990559" y="1359404"/>
          <a:ext cx="1414974" cy="141497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13"/>
                <a:satOff val="-374"/>
                <a:lumOff val="1462"/>
                <a:alphaOff val="12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13"/>
                <a:satOff val="-374"/>
                <a:lumOff val="1462"/>
                <a:alphaOff val="12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13"/>
                <a:satOff val="-374"/>
                <a:lumOff val="1462"/>
                <a:alphaOff val="12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u="none" kern="1200" baseline="0" dirty="0" err="1">
              <a:solidFill>
                <a:schemeClr val="bg1"/>
              </a:solidFill>
            </a:rPr>
            <a:t>Захист</a:t>
          </a:r>
          <a:r>
            <a:rPr lang="ru-RU" sz="1200" b="0" i="0" u="none" kern="1200" baseline="0" dirty="0">
              <a:solidFill>
                <a:schemeClr val="bg1"/>
              </a:solidFill>
            </a:rPr>
            <a:t> </a:t>
          </a:r>
          <a:r>
            <a:rPr lang="ru-RU" sz="1200" b="0" i="0" u="none" kern="1200" baseline="0" dirty="0" err="1">
              <a:solidFill>
                <a:schemeClr val="bg1"/>
              </a:solidFill>
            </a:rPr>
            <a:t>електронної</a:t>
          </a:r>
          <a:r>
            <a:rPr lang="ru-RU" sz="1200" b="0" i="0" u="none" kern="1200" baseline="0" dirty="0">
              <a:solidFill>
                <a:schemeClr val="bg1"/>
              </a:solidFill>
            </a:rPr>
            <a:t> </a:t>
          </a:r>
          <a:r>
            <a:rPr lang="ru-RU" sz="1200" b="0" i="0" u="none" kern="1200" baseline="0" dirty="0" err="1">
              <a:solidFill>
                <a:schemeClr val="bg1"/>
              </a:solidFill>
            </a:rPr>
            <a:t>пошти</a:t>
          </a:r>
          <a:endParaRPr lang="ru-RU" sz="1200" b="0" i="0" u="none" kern="1200" baseline="0" dirty="0">
            <a:solidFill>
              <a:schemeClr val="bg1"/>
            </a:solidFill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u="none" kern="1200" baseline="0" dirty="0">
              <a:solidFill>
                <a:schemeClr val="bg1"/>
              </a:solidFill>
            </a:rPr>
            <a:t>і веб-</a:t>
          </a:r>
          <a:r>
            <a:rPr lang="ru-RU" sz="1200" b="0" i="0" u="none" kern="1200" baseline="0" dirty="0" err="1">
              <a:solidFill>
                <a:schemeClr val="bg1"/>
              </a:solidFill>
            </a:rPr>
            <a:t>служби</a:t>
          </a:r>
          <a:endParaRPr lang="ru-RU" sz="1200" kern="1200" dirty="0">
            <a:solidFill>
              <a:schemeClr val="bg1"/>
            </a:solidFill>
          </a:endParaRPr>
        </a:p>
      </dsp:txBody>
      <dsp:txXfrm>
        <a:off x="5197777" y="1566622"/>
        <a:ext cx="1000538" cy="1000538"/>
      </dsp:txXfrm>
    </dsp:sp>
    <dsp:sp modelId="{8A70B5EE-7731-42E3-BBCB-E16D96164FCB}">
      <dsp:nvSpPr>
        <dsp:cNvPr id="0" name=""/>
        <dsp:cNvSpPr/>
      </dsp:nvSpPr>
      <dsp:spPr>
        <a:xfrm>
          <a:off x="4321779" y="3417694"/>
          <a:ext cx="1414974" cy="141497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19"/>
                <a:satOff val="-561"/>
                <a:lumOff val="2194"/>
                <a:alphaOff val="18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19"/>
                <a:satOff val="-561"/>
                <a:lumOff val="2194"/>
                <a:alphaOff val="18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19"/>
                <a:satOff val="-561"/>
                <a:lumOff val="2194"/>
                <a:alphaOff val="18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u="none" kern="1200" baseline="0" dirty="0" err="1">
              <a:solidFill>
                <a:schemeClr val="bg1"/>
              </a:solidFill>
            </a:rPr>
            <a:t>Захст</a:t>
          </a:r>
          <a:r>
            <a:rPr lang="ru-RU" sz="1200" b="0" i="0" u="none" kern="1200" baseline="0" dirty="0">
              <a:solidFill>
                <a:schemeClr val="bg1"/>
              </a:solidFill>
            </a:rPr>
            <a:t> </a:t>
          </a:r>
          <a:r>
            <a:rPr lang="ru-RU" sz="1200" b="0" i="0" u="none" kern="1200" baseline="0" dirty="0" err="1">
              <a:solidFill>
                <a:schemeClr val="bg1"/>
              </a:solidFill>
            </a:rPr>
            <a:t>мобільності</a:t>
          </a:r>
          <a:endParaRPr lang="ru-RU" sz="1200" kern="1200" dirty="0">
            <a:solidFill>
              <a:schemeClr val="bg1"/>
            </a:solidFill>
          </a:endParaRPr>
        </a:p>
      </dsp:txBody>
      <dsp:txXfrm>
        <a:off x="4528997" y="3624912"/>
        <a:ext cx="1000538" cy="1000538"/>
      </dsp:txXfrm>
    </dsp:sp>
    <dsp:sp modelId="{26B154A1-46D8-4190-BE07-F15537BB6F0D}">
      <dsp:nvSpPr>
        <dsp:cNvPr id="0" name=""/>
        <dsp:cNvSpPr/>
      </dsp:nvSpPr>
      <dsp:spPr>
        <a:xfrm>
          <a:off x="2157565" y="3417694"/>
          <a:ext cx="1414974" cy="141497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26"/>
                <a:satOff val="-748"/>
                <a:lumOff val="2925"/>
                <a:alphaOff val="24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26"/>
                <a:satOff val="-748"/>
                <a:lumOff val="2925"/>
                <a:alphaOff val="24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26"/>
                <a:satOff val="-748"/>
                <a:lumOff val="2925"/>
                <a:alphaOff val="24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u="none" kern="1200" baseline="0" dirty="0">
              <a:solidFill>
                <a:schemeClr val="bg1"/>
              </a:solidFill>
            </a:rPr>
            <a:t>За</a:t>
          </a:r>
          <a:r>
            <a:rPr lang="uk-UA" sz="1200" b="0" i="0" u="none" kern="1200" baseline="0" dirty="0" err="1">
              <a:solidFill>
                <a:schemeClr val="bg1"/>
              </a:solidFill>
            </a:rPr>
            <a:t>хст</a:t>
          </a:r>
          <a:r>
            <a:rPr lang="uk-UA" sz="1200" b="0" i="0" u="none" kern="1200" baseline="0" dirty="0">
              <a:solidFill>
                <a:schemeClr val="bg1"/>
              </a:solidFill>
            </a:rPr>
            <a:t> </a:t>
          </a:r>
          <a:r>
            <a:rPr lang="uk-UA" sz="1200" b="0" i="0" u="none" kern="1200" baseline="0" dirty="0" err="1">
              <a:solidFill>
                <a:schemeClr val="bg1"/>
              </a:solidFill>
            </a:rPr>
            <a:t>доступа</a:t>
          </a:r>
          <a:endParaRPr lang="ru-RU" sz="1200" kern="1200" dirty="0">
            <a:solidFill>
              <a:schemeClr val="bg1"/>
            </a:solidFill>
          </a:endParaRPr>
        </a:p>
      </dsp:txBody>
      <dsp:txXfrm>
        <a:off x="2364783" y="3624912"/>
        <a:ext cx="1000538" cy="1000538"/>
      </dsp:txXfrm>
    </dsp:sp>
    <dsp:sp modelId="{07AF4EB3-1059-41A7-90CD-6EAEB387DF67}">
      <dsp:nvSpPr>
        <dsp:cNvPr id="0" name=""/>
        <dsp:cNvSpPr/>
      </dsp:nvSpPr>
      <dsp:spPr>
        <a:xfrm>
          <a:off x="1488786" y="1359404"/>
          <a:ext cx="1414974" cy="1414974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alpha val="50000"/>
                <a:hueOff val="-32"/>
                <a:satOff val="-935"/>
                <a:lumOff val="3656"/>
                <a:alphaOff val="30000"/>
                <a:shade val="51000"/>
                <a:satMod val="130000"/>
              </a:schemeClr>
            </a:gs>
            <a:gs pos="80000">
              <a:schemeClr val="accent4">
                <a:shade val="80000"/>
                <a:alpha val="50000"/>
                <a:hueOff val="-32"/>
                <a:satOff val="-935"/>
                <a:lumOff val="3656"/>
                <a:alphaOff val="30000"/>
                <a:shade val="93000"/>
                <a:satMod val="130000"/>
              </a:schemeClr>
            </a:gs>
            <a:gs pos="100000">
              <a:schemeClr val="accent4">
                <a:shade val="80000"/>
                <a:alpha val="50000"/>
                <a:hueOff val="-32"/>
                <a:satOff val="-935"/>
                <a:lumOff val="3656"/>
                <a:alphaOff val="3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u="none" kern="1200" baseline="0" dirty="0" err="1">
              <a:solidFill>
                <a:schemeClr val="bg1"/>
              </a:solidFill>
            </a:rPr>
            <a:t>Захист</a:t>
          </a:r>
          <a:r>
            <a:rPr lang="ru-RU" sz="1200" b="0" i="0" u="none" kern="1200" baseline="0" dirty="0">
              <a:solidFill>
                <a:schemeClr val="bg1"/>
              </a:solidFill>
            </a:rPr>
            <a:t> центру </a:t>
          </a:r>
          <a:r>
            <a:rPr lang="ru-RU" sz="1200" b="0" i="0" u="none" kern="1200" baseline="0" dirty="0" err="1">
              <a:solidFill>
                <a:schemeClr val="bg1"/>
              </a:solidFill>
            </a:rPr>
            <a:t>обробки</a:t>
          </a:r>
          <a:r>
            <a:rPr lang="ru-RU" sz="1200" b="0" i="0" u="none" kern="1200" baseline="0" dirty="0">
              <a:solidFill>
                <a:schemeClr val="bg1"/>
              </a:solidFill>
            </a:rPr>
            <a:t> </a:t>
          </a:r>
          <a:r>
            <a:rPr lang="ru-RU" sz="1200" b="0" i="0" u="none" kern="1200" baseline="0" dirty="0" err="1">
              <a:solidFill>
                <a:schemeClr val="bg1"/>
              </a:solidFill>
            </a:rPr>
            <a:t>даних</a:t>
          </a:r>
          <a:r>
            <a:rPr lang="ru-RU" sz="1200" b="0" i="0" u="none" kern="1200" baseline="0" dirty="0">
              <a:solidFill>
                <a:schemeClr val="bg1"/>
              </a:solidFill>
            </a:rPr>
            <a:t> і </a:t>
          </a:r>
          <a:r>
            <a:rPr lang="ru-RU" sz="1200" b="0" i="0" u="none" kern="1200" baseline="0" dirty="0" err="1">
              <a:solidFill>
                <a:schemeClr val="bg1"/>
              </a:solidFill>
            </a:rPr>
            <a:t>віртуалізації</a:t>
          </a:r>
          <a:endParaRPr lang="ru-RU" sz="1200" kern="1200" dirty="0">
            <a:solidFill>
              <a:schemeClr val="bg1"/>
            </a:solidFill>
          </a:endParaRPr>
        </a:p>
      </dsp:txBody>
      <dsp:txXfrm>
        <a:off x="1696004" y="1566622"/>
        <a:ext cx="1000538" cy="1000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1.1.1.1 Сети – это цели</a:t>
            </a:r>
          </a:p>
          <a:p>
            <a:pPr algn="l" rtl="0"/>
            <a:r>
              <a:rPr lang="ru-RU" b="0" i="0" u="none" baseline="0"/>
              <a:t>http://map.ipviking.com/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1.1.2.5 Облачные и виртуальные сети</a:t>
            </a:r>
          </a:p>
          <a:p>
            <a:pPr algn="l" rtl="0"/>
            <a:r>
              <a:rPr lang="ru-RU" b="0" i="0" u="none" baseline="0"/>
              <a:t>1.1.2.6 Расширение границы сети</a:t>
            </a:r>
          </a:p>
          <a:p>
            <a:pPr algn="l" rtl="0"/>
            <a:r>
              <a:rPr lang="ru-RU" b="0" i="0" u="none" baseline="0"/>
              <a:t>1.1.2.7 Задание. Обзор защиты топологии сети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252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1.2.1.1 Хакер</a:t>
            </a:r>
          </a:p>
          <a:p>
            <a:pPr algn="l" rtl="0"/>
            <a:r>
              <a:rPr lang="ru-RU" b="0" i="0" u="none" baseline="0"/>
              <a:t>1.2.1.2 Эволюция хакеров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1.2.1.3 Киберпреступники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1.2.1.4 Хактивисты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1.2.1.5 Хакеры, спонсируемые государствами</a:t>
            </a:r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1.2.2.1 Краткая информация об инструментах проведения атак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1.2.2.2 Эволюция инструментов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1.2.2.3 Категории инструментов проведения атак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1.2.3.1 Разные типы вредоносного ПО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1.2.3.2 Вирусы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1.2.3.3 Троянские кони</a:t>
            </a:r>
          </a:p>
          <a:p>
            <a:pPr algn="l" rtl="0"/>
            <a:r>
              <a:rPr lang="ru-RU" b="0" i="0" u="none" baseline="0"/>
              <a:t>1.2.3.4 Классификация троянских коней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1.2.3.5 Черви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1.2.3.6 Компоненты червя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1.1.1.2 Причины для обеспечения сетевой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1.2.3.7 Другое вредоносное ПО</a:t>
            </a:r>
          </a:p>
          <a:p>
            <a:pPr algn="l" rtl="0"/>
            <a:r>
              <a:rPr lang="ru-RU" b="0" i="0" u="none" baseline="0"/>
              <a:t>1.2.3.8 Задание. Определение типа вредоносного ПО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1.1.1.1 Сети – это цели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1.1.1.1 Сети – это цели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72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1.1.1.1 Сети – это цели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550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1.2.4.2 Разведывательные атаки</a:t>
            </a:r>
          </a:p>
          <a:p>
            <a:pPr algn="l" rtl="0"/>
            <a:r>
              <a:rPr lang="ru-RU" b="0" i="0" u="none" baseline="0"/>
              <a:t>1.2.4.3 Примеры разведывательных атак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1.2.4.5 Атаки для получения доступа</a:t>
            </a:r>
          </a:p>
          <a:p>
            <a:pPr algn="l" rtl="0"/>
            <a:r>
              <a:rPr lang="ru-RU" b="0" i="0" u="none" baseline="0"/>
              <a:t>1.2.4.6 Типы атак для получения доступа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1.2.4.6 Социальная инженерия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1.2.4.6 Социальная инженерия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184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1.2.4.7 Атаки «отказ в обслуживании»</a:t>
            </a:r>
          </a:p>
          <a:p>
            <a:pPr algn="l" rtl="0"/>
            <a:r>
              <a:rPr lang="ru-RU" b="0" i="0" u="none" baseline="0"/>
              <a:t>1.2.4.8 Типы DoS-атак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1.2.4.9 DDoS-атаки</a:t>
            </a:r>
          </a:p>
          <a:p>
            <a:pPr algn="l" rtl="0"/>
            <a:r>
              <a:rPr lang="ru-RU" b="0" i="0" u="none" baseline="0"/>
              <a:t>1.2.4.10 DDoS-атаки (продолжение) – Видео https://www.youtube.com/watch?v=NogCN78XN2w</a:t>
            </a:r>
          </a:p>
          <a:p>
            <a:pPr algn="l" rtl="0"/>
            <a:r>
              <a:rPr lang="ru-RU" b="0" i="0" u="none" baseline="0"/>
              <a:t>1.2.4.11 Задание. Определение типов сетевых атак</a:t>
            </a:r>
          </a:p>
          <a:p>
            <a:pPr algn="l" rtl="0"/>
            <a:r>
              <a:rPr lang="ru-RU" b="0" i="0" u="none" baseline="0"/>
              <a:t>1.2.4.12 Лабораторная работа. Социальная инженерия.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1.1.1.3 Векторы сетевых атак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1.3.1.1 Специалисты по сетевой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1.3.1.2 Организации по сетевой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1.3.1.3 Конфиденциальность, целостность, доступность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1.3.2.1 Области сетевой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1.3.2.2 Политика безопасности</a:t>
            </a:r>
          </a:p>
          <a:p>
            <a:pPr algn="l" rtl="0"/>
            <a:r>
              <a:rPr lang="ru-RU" b="0" i="0" u="none" baseline="0"/>
              <a:t>1.3.2.3 Политика сетевой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1.3.2.4 Цели политики сетевой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1.3.3.1 Артишок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1.3.3.2 Эволюция инструментов сетевой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1.3.3.3 Продукты SecureX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1.3.3.4 Технологии безопасности SecureX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1.1.1.4 Потеря данных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1.3.3.5 Элемент централизованного сканирования сети с учетом контекста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1.3.3.6 Cisco Security Intelligence Operations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1.3.3.6 Cisco Security Intelligence Operations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1.3.4.1 Защита сети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1.3.4.2 Нейтрализация вредоносного ПО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1.3.4.3 Нейтрализация червей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1.3.4.4 Нейтрализация разведывательных атак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1.3.4.5 Нейтрализация атак для получения доступа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1.3.4.6 Нейтрализация DoS-атак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1.3.5.1 Структура NFP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1.1.2.1 Сети комплекса зданий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1.3.5.2 Защита плоскости управления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1.3.5.3 Защита плоскости менеджмента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1.3.5.4 Защита плоскости данных</a:t>
            </a:r>
          </a:p>
          <a:p>
            <a:pPr algn="l" rtl="0"/>
            <a:r>
              <a:rPr lang="ru-RU" b="0" i="0" u="none" baseline="0"/>
              <a:t>1.3.5.5 Задание. Определение характеристик структуры NFP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1.1.2.2 Сети небольших и домашних офисов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1.1.2.3 Глобальные сети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1.1.2.4 Сети центра обработки данных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52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1.1.2.5 Облачные и виртуальные сети</a:t>
            </a:r>
          </a:p>
          <a:p>
            <a:pPr algn="l" rtl="0"/>
            <a:r>
              <a:rPr lang="ru-RU" b="0" i="0" u="none" baseline="0"/>
              <a:t>1.1.2.6 Расширение границы сети</a:t>
            </a:r>
          </a:p>
          <a:p>
            <a:pPr algn="l" rtl="0"/>
            <a:r>
              <a:rPr lang="ru-RU" b="0" i="0" u="none" baseline="0"/>
              <a:t>1.1.2.7 Задание. Обзор защиты топологии сети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“Format large quotes using this slide layout. Be sure to cite your source below.”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Format large quotes using this slide layout. Be sure to cite your source below.”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/>
              <a:t>Tell your story here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Demo Title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Segue Title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Segue Title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Segue Title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2" y="4464066"/>
            <a:ext cx="3657600" cy="326243"/>
          </a:xfrm>
        </p:spPr>
        <p:txBody>
          <a:bodyPr/>
          <a:lstStyle/>
          <a:p>
            <a:pPr algn="l" rtl="0"/>
            <a:r>
              <a:rPr lang="ru-RU" sz="1600" b="0" i="0" u="none" baseline="0"/>
              <a:t>CCNA Security v2.0</a:t>
            </a:r>
            <a:endParaRPr lang="ru-RU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9102489" cy="2907239"/>
          </a:xfrm>
        </p:spPr>
        <p:txBody>
          <a:bodyPr/>
          <a:lstStyle/>
          <a:p>
            <a:r>
              <a:rPr lang="ru-RU" sz="3200" dirty="0" err="1"/>
              <a:t>Лекц</a:t>
            </a:r>
            <a:r>
              <a:rPr lang="uk-UA" sz="3200" dirty="0"/>
              <a:t>і</a:t>
            </a:r>
            <a:r>
              <a:rPr lang="ru-RU" sz="3200" dirty="0"/>
              <a:t>я 1</a:t>
            </a:r>
            <a:br>
              <a:rPr lang="ru-RU" sz="3200" dirty="0"/>
            </a:br>
            <a:r>
              <a:rPr lang="ru-RU" sz="3200" dirty="0" err="1"/>
              <a:t>Сучасні</a:t>
            </a:r>
            <a:r>
              <a:rPr lang="ru-RU" sz="3200" dirty="0"/>
              <a:t> </a:t>
            </a:r>
            <a:r>
              <a:rPr lang="ru-RU" sz="3200" dirty="0" err="1"/>
              <a:t>загрози</a:t>
            </a:r>
            <a:r>
              <a:rPr lang="ru-RU" sz="3200" dirty="0"/>
              <a:t> </a:t>
            </a:r>
            <a:r>
              <a:rPr lang="ru-RU" sz="3200" dirty="0" err="1"/>
              <a:t>мережевої</a:t>
            </a:r>
            <a:r>
              <a:rPr lang="ru-RU" sz="3200" dirty="0"/>
              <a:t> </a:t>
            </a:r>
            <a:r>
              <a:rPr lang="ru-RU" sz="3200" dirty="0" err="1"/>
              <a:t>безпеки</a:t>
            </a:r>
            <a:endParaRPr lang="ru-RU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-373118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Хмарні</a:t>
            </a:r>
            <a:r>
              <a:rPr lang="ru-RU" sz="2800" dirty="0"/>
              <a:t> і </a:t>
            </a:r>
            <a:r>
              <a:rPr lang="ru-RU" sz="2800" dirty="0" err="1"/>
              <a:t>віртуальні</a:t>
            </a:r>
            <a:r>
              <a:rPr lang="ru-RU" sz="2800" dirty="0"/>
              <a:t> </a:t>
            </a:r>
            <a:r>
              <a:rPr lang="ru-RU" sz="2800" dirty="0" err="1"/>
              <a:t>мережі</a:t>
            </a:r>
            <a:endParaRPr lang="ru-RU" sz="2800" dirty="0"/>
          </a:p>
        </p:txBody>
      </p:sp>
      <p:sp>
        <p:nvSpPr>
          <p:cNvPr id="5" name="Title 11"/>
          <p:cNvSpPr txBox="1">
            <a:spLocks/>
          </p:cNvSpPr>
          <p:nvPr/>
        </p:nvSpPr>
        <p:spPr>
          <a:xfrm>
            <a:off x="252562" y="2675109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ru-RU" sz="3600" b="0" i="0" u="none" strike="noStrike" kern="1200" cap="none" spc="0" normalizeH="0" baseline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 err="1"/>
              <a:t>Розширення</a:t>
            </a:r>
            <a:r>
              <a:rPr lang="ru-RU" sz="2800" dirty="0"/>
              <a:t> кордону </a:t>
            </a:r>
            <a:r>
              <a:rPr lang="ru-RU" sz="2800" dirty="0" err="1"/>
              <a:t>мережі</a:t>
            </a:r>
            <a:endParaRPr lang="ru-RU" sz="2800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347210" y="369034"/>
            <a:ext cx="4457700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/>
              <a:t>Компоненти</a:t>
            </a:r>
            <a:r>
              <a:rPr lang="ru-RU" sz="1800" dirty="0"/>
              <a:t> </a:t>
            </a:r>
            <a:r>
              <a:rPr lang="ru-RU" sz="1800" dirty="0" err="1"/>
              <a:t>захищеного</a:t>
            </a:r>
            <a:r>
              <a:rPr lang="ru-RU" sz="1800" dirty="0"/>
              <a:t> центру </a:t>
            </a:r>
            <a:r>
              <a:rPr lang="ru-RU" sz="1800" dirty="0" err="1"/>
              <a:t>обробки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r>
              <a:rPr lang="ru-RU" sz="1800" dirty="0"/>
              <a:t>:</a:t>
            </a:r>
          </a:p>
          <a:p>
            <a:pPr marL="0" indent="531813">
              <a:buNone/>
            </a:pPr>
            <a:r>
              <a:rPr lang="ru-RU" sz="1800" dirty="0"/>
              <a:t>-</a:t>
            </a:r>
            <a:r>
              <a:rPr lang="ru-RU" sz="1800" dirty="0" err="1"/>
              <a:t>Безпечна</a:t>
            </a:r>
            <a:r>
              <a:rPr lang="ru-RU" sz="1800" dirty="0"/>
              <a:t> </a:t>
            </a:r>
            <a:r>
              <a:rPr lang="ru-RU" sz="1800" dirty="0" err="1"/>
              <a:t>сегментація</a:t>
            </a:r>
            <a:endParaRPr lang="ru-RU" sz="1800" dirty="0"/>
          </a:p>
          <a:p>
            <a:pPr marL="0" indent="531813">
              <a:buNone/>
            </a:pPr>
            <a:r>
              <a:rPr lang="ru-RU" sz="1800" dirty="0"/>
              <a:t>-</a:t>
            </a:r>
            <a:r>
              <a:rPr lang="ru-RU" sz="1800" dirty="0" err="1"/>
              <a:t>Захист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</a:t>
            </a:r>
            <a:r>
              <a:rPr lang="ru-RU" sz="1800" dirty="0" err="1"/>
              <a:t>загроз</a:t>
            </a:r>
            <a:endParaRPr lang="ru-RU" sz="1800" dirty="0"/>
          </a:p>
          <a:p>
            <a:pPr marL="0" indent="531813">
              <a:buNone/>
            </a:pPr>
            <a:r>
              <a:rPr lang="ru-RU" sz="1800" dirty="0"/>
              <a:t>-Контроль</a:t>
            </a:r>
            <a:endParaRPr lang="ru-RU" sz="1600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792480" y="407134"/>
            <a:ext cx="3531870" cy="21586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/>
              <a:t>Загрози</a:t>
            </a:r>
            <a:r>
              <a:rPr lang="ru-RU" sz="1800" dirty="0"/>
              <a:t>, </a:t>
            </a:r>
            <a:r>
              <a:rPr lang="ru-RU" sz="1800" dirty="0" err="1"/>
              <a:t>характерні</a:t>
            </a:r>
            <a:r>
              <a:rPr lang="ru-RU" sz="1800" dirty="0"/>
              <a:t> для ВМ</a:t>
            </a:r>
          </a:p>
          <a:p>
            <a:pPr marL="0" indent="0">
              <a:buNone/>
            </a:pPr>
            <a:r>
              <a:rPr lang="ru-RU" sz="1800" dirty="0"/>
              <a:t>    -</a:t>
            </a:r>
            <a:r>
              <a:rPr lang="ru-RU" sz="1800" dirty="0" err="1"/>
              <a:t>Hyperjacking</a:t>
            </a:r>
            <a:r>
              <a:rPr lang="ru-RU" sz="1800" dirty="0"/>
              <a:t> </a:t>
            </a:r>
            <a:br>
              <a:rPr lang="ru-RU" sz="1800" dirty="0"/>
            </a:br>
            <a:r>
              <a:rPr lang="ru-RU" sz="1200" dirty="0"/>
              <a:t>(</a:t>
            </a:r>
            <a:r>
              <a:rPr lang="ru-RU" sz="1200" dirty="0" err="1"/>
              <a:t>Вихід</a:t>
            </a:r>
            <a:r>
              <a:rPr lang="ru-RU" sz="1200" dirty="0"/>
              <a:t> за </a:t>
            </a:r>
            <a:r>
              <a:rPr lang="ru-RU" sz="1200" dirty="0" err="1"/>
              <a:t>межі</a:t>
            </a:r>
            <a:r>
              <a:rPr lang="ru-RU" sz="1200" dirty="0"/>
              <a:t> </a:t>
            </a:r>
            <a:r>
              <a:rPr lang="ru-RU" sz="1200" dirty="0" err="1"/>
              <a:t>віртуальних</a:t>
            </a:r>
            <a:r>
              <a:rPr lang="ru-RU" sz="1200" dirty="0"/>
              <a:t> машин і </a:t>
            </a:r>
            <a:r>
              <a:rPr lang="ru-RU" sz="1200" dirty="0" err="1"/>
              <a:t>виконання</a:t>
            </a:r>
            <a:r>
              <a:rPr lang="ru-RU" sz="1200" dirty="0"/>
              <a:t> коду в </a:t>
            </a:r>
            <a:r>
              <a:rPr lang="ru-RU" sz="1200" dirty="0" err="1"/>
              <a:t>контексті</a:t>
            </a:r>
            <a:r>
              <a:rPr lang="ru-RU" sz="1200" dirty="0"/>
              <a:t> ОС </a:t>
            </a:r>
            <a:r>
              <a:rPr lang="ru-RU" sz="1200" dirty="0" err="1"/>
              <a:t>фізичного</a:t>
            </a:r>
            <a:r>
              <a:rPr lang="ru-RU" sz="1200" dirty="0"/>
              <a:t> хоста з </a:t>
            </a:r>
            <a:r>
              <a:rPr lang="ru-RU" sz="1200" dirty="0" err="1"/>
              <a:t>захопленням</a:t>
            </a:r>
            <a:r>
              <a:rPr lang="ru-RU" sz="1200" dirty="0"/>
              <a:t> </a:t>
            </a:r>
            <a:r>
              <a:rPr lang="ru-RU" sz="1200" dirty="0" err="1"/>
              <a:t>управління</a:t>
            </a:r>
            <a:r>
              <a:rPr lang="ru-RU" sz="1200" dirty="0"/>
              <a:t> ОС (</a:t>
            </a:r>
            <a:r>
              <a:rPr lang="en-US" sz="1200" dirty="0"/>
              <a:t>Jailbreaking, </a:t>
            </a:r>
            <a:r>
              <a:rPr lang="en-US" sz="1200" dirty="0" err="1"/>
              <a:t>Hyperjacking</a:t>
            </a:r>
            <a:r>
              <a:rPr lang="en-US" sz="1200" dirty="0"/>
              <a:t>)</a:t>
            </a:r>
            <a:endParaRPr lang="ru-RU" sz="1200" dirty="0"/>
          </a:p>
          <a:p>
            <a:pPr marL="0" indent="273050">
              <a:buNone/>
            </a:pPr>
            <a:r>
              <a:rPr lang="ru-RU" sz="1800" dirty="0"/>
              <a:t>-</a:t>
            </a:r>
            <a:r>
              <a:rPr lang="ru-RU" sz="1800" dirty="0" err="1"/>
              <a:t>Уразливість</a:t>
            </a:r>
            <a:r>
              <a:rPr lang="ru-RU" sz="1800" dirty="0"/>
              <a:t> при </a:t>
            </a:r>
            <a:r>
              <a:rPr lang="ru-RU" sz="1800" dirty="0" err="1"/>
              <a:t>активації</a:t>
            </a:r>
            <a:endParaRPr lang="ru-RU" sz="1800" dirty="0"/>
          </a:p>
          <a:p>
            <a:pPr marL="0" indent="273050">
              <a:buNone/>
            </a:pPr>
            <a:r>
              <a:rPr lang="ru-RU" sz="1800" dirty="0"/>
              <a:t>-</a:t>
            </a:r>
            <a:r>
              <a:rPr lang="ru-RU" sz="1800" dirty="0" err="1"/>
              <a:t>Антивірусний</a:t>
            </a:r>
            <a:r>
              <a:rPr lang="ru-RU" sz="1800" dirty="0"/>
              <a:t> шторм</a:t>
            </a:r>
            <a:endParaRPr lang="ru-RU" sz="1600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640080" y="3630848"/>
            <a:ext cx="7696200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Критично </a:t>
            </a:r>
            <a:r>
              <a:rPr lang="ru-RU" sz="1800" dirty="0" err="1"/>
              <a:t>важливі</a:t>
            </a:r>
            <a:r>
              <a:rPr lang="ru-RU" sz="1800" dirty="0"/>
              <a:t> </a:t>
            </a:r>
            <a:r>
              <a:rPr lang="ru-RU" sz="1800" dirty="0" err="1"/>
              <a:t>функції</a:t>
            </a:r>
            <a:r>
              <a:rPr lang="ru-RU" sz="1800" dirty="0"/>
              <a:t> </a:t>
            </a:r>
            <a:r>
              <a:rPr lang="en-US" sz="1800" dirty="0"/>
              <a:t>MDM </a:t>
            </a:r>
            <a:r>
              <a:rPr lang="ru-RU" sz="1800" dirty="0"/>
              <a:t>для </a:t>
            </a:r>
            <a:r>
              <a:rPr lang="ru-RU" sz="1800" dirty="0" err="1"/>
              <a:t>мережі</a:t>
            </a:r>
            <a:r>
              <a:rPr lang="ru-RU" sz="1800" dirty="0"/>
              <a:t> </a:t>
            </a:r>
            <a:r>
              <a:rPr lang="en-US" sz="1800" dirty="0"/>
              <a:t>BYOD:</a:t>
            </a:r>
          </a:p>
          <a:p>
            <a:pPr marL="0" indent="450850">
              <a:buNone/>
            </a:pPr>
            <a:r>
              <a:rPr lang="ru-RU" sz="1800" dirty="0"/>
              <a:t>-</a:t>
            </a:r>
            <a:r>
              <a:rPr lang="ru-RU" sz="1800" dirty="0" err="1"/>
              <a:t>Шифрування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endParaRPr lang="ru-RU" sz="1800" dirty="0"/>
          </a:p>
          <a:p>
            <a:pPr marL="0" indent="450850">
              <a:buNone/>
            </a:pPr>
            <a:r>
              <a:rPr lang="ru-RU" sz="1800" dirty="0"/>
              <a:t>-</a:t>
            </a:r>
            <a:r>
              <a:rPr lang="ru-RU" sz="1800" dirty="0" err="1"/>
              <a:t>Використання</a:t>
            </a:r>
            <a:r>
              <a:rPr lang="ru-RU" sz="1800" dirty="0"/>
              <a:t> </a:t>
            </a:r>
            <a:r>
              <a:rPr lang="en-US" sz="1800" dirty="0"/>
              <a:t>PIN-</a:t>
            </a:r>
            <a:r>
              <a:rPr lang="ru-RU" sz="1800" dirty="0"/>
              <a:t>коду</a:t>
            </a:r>
          </a:p>
          <a:p>
            <a:pPr marL="0" indent="450850">
              <a:buNone/>
            </a:pPr>
            <a:r>
              <a:rPr lang="ru-RU" sz="1800" dirty="0"/>
              <a:t>-</a:t>
            </a:r>
            <a:r>
              <a:rPr lang="ru-RU" sz="1800" dirty="0" err="1"/>
              <a:t>Знищення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endParaRPr lang="ru-RU" sz="1800" dirty="0"/>
          </a:p>
          <a:p>
            <a:pPr marL="0" indent="450850">
              <a:buNone/>
            </a:pPr>
            <a:r>
              <a:rPr lang="ru-RU" sz="1800" dirty="0"/>
              <a:t>-</a:t>
            </a:r>
            <a:r>
              <a:rPr lang="ru-RU" sz="1800" dirty="0" err="1"/>
              <a:t>Запобігання</a:t>
            </a:r>
            <a:r>
              <a:rPr lang="ru-RU" sz="1800" dirty="0"/>
              <a:t> </a:t>
            </a:r>
            <a:r>
              <a:rPr lang="ru-RU" sz="1800" dirty="0" err="1"/>
              <a:t>втрати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endParaRPr lang="ru-RU" sz="1800" dirty="0"/>
          </a:p>
          <a:p>
            <a:pPr marL="0" indent="450850">
              <a:buNone/>
            </a:pPr>
            <a:r>
              <a:rPr lang="ru-RU" sz="1800" dirty="0"/>
              <a:t>-</a:t>
            </a:r>
            <a:r>
              <a:rPr lang="ru-RU" sz="1800" dirty="0" err="1"/>
              <a:t>Виявлення</a:t>
            </a:r>
            <a:r>
              <a:rPr lang="ru-RU" sz="1800" dirty="0"/>
              <a:t> </a:t>
            </a:r>
            <a:r>
              <a:rPr lang="ru-RU" sz="1800" dirty="0" err="1"/>
              <a:t>станів</a:t>
            </a:r>
            <a:r>
              <a:rPr lang="ru-RU" sz="1800" dirty="0"/>
              <a:t> </a:t>
            </a:r>
            <a:r>
              <a:rPr lang="en-US" sz="1800" dirty="0"/>
              <a:t>Jailbreak / root</a:t>
            </a:r>
            <a:r>
              <a:rPr lang="uk-UA" sz="1800" dirty="0"/>
              <a:t> (</a:t>
            </a:r>
            <a:r>
              <a:rPr lang="ru-RU" sz="1600" dirty="0"/>
              <a:t>«</a:t>
            </a:r>
            <a:r>
              <a:rPr lang="ru-RU" sz="1600" dirty="0" err="1"/>
              <a:t>Розширені</a:t>
            </a:r>
            <a:r>
              <a:rPr lang="ru-RU" sz="1600" dirty="0"/>
              <a:t>» </a:t>
            </a:r>
            <a:r>
              <a:rPr lang="ru-RU" sz="1600" dirty="0" err="1"/>
              <a:t>можливості</a:t>
            </a:r>
            <a:r>
              <a:rPr lang="ru-RU" sz="1600" dirty="0"/>
              <a:t> над </a:t>
            </a:r>
            <a:r>
              <a:rPr lang="ru-RU" sz="1600" dirty="0" err="1"/>
              <a:t>операційною</a:t>
            </a:r>
            <a:r>
              <a:rPr lang="ru-RU" sz="1600" dirty="0"/>
              <a:t> системою)</a:t>
            </a:r>
          </a:p>
          <a:p>
            <a:pPr marL="0" indent="450850">
              <a:buNone/>
            </a:pPr>
            <a:r>
              <a:rPr lang="uk-UA" sz="1600" dirty="0"/>
              <a:t>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712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Bring Your Own Device 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0473" y="1216885"/>
            <a:ext cx="85980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12529"/>
                </a:solidFill>
                <a:latin typeface="Work Sans"/>
              </a:rPr>
              <a:t>Bring Your Own Device (BYOD,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Використання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персональних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пристроїв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в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робочих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цілях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) по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всіх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секторах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економіки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істотно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прискорює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темпи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«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мобілізації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»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бізнес-процесів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, і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це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означає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,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що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багато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компаній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поставлені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перед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необхідністю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шукати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баланс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між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мобільністю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співробітників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і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інформаційною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безпекою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бізнесу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,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вирішуючи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ряд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нових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завдань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,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пов'язаних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з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ефективністю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управління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персональними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пристроями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та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забезпеченням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безпеки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їх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застосування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09433" y="3563326"/>
            <a:ext cx="84091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212529"/>
                </a:solidFill>
                <a:latin typeface="Work Sans"/>
              </a:rPr>
              <a:t>Безпека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при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використанні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BYOD</a:t>
            </a:r>
          </a:p>
          <a:p>
            <a:pPr algn="just"/>
            <a:r>
              <a:rPr lang="ru-RU" dirty="0">
                <a:solidFill>
                  <a:srgbClr val="212529"/>
                </a:solidFill>
                <a:latin typeface="Work Sans"/>
              </a:rPr>
              <a:t>2020</a:t>
            </a:r>
          </a:p>
          <a:p>
            <a:pPr algn="just"/>
            <a:r>
              <a:rPr lang="ru-RU" dirty="0">
                <a:solidFill>
                  <a:srgbClr val="212529"/>
                </a:solidFill>
                <a:latin typeface="Work Sans"/>
              </a:rPr>
              <a:t>40%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представників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малого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бізнесу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зафіксували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кібератаки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на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персональні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пристрої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працівників</a:t>
            </a:r>
            <a:endParaRPr lang="ru-RU" dirty="0">
              <a:solidFill>
                <a:srgbClr val="212529"/>
              </a:solidFill>
              <a:latin typeface="Work Sans"/>
            </a:endParaRPr>
          </a:p>
          <a:p>
            <a:pPr algn="just"/>
            <a:r>
              <a:rPr lang="ru-RU" dirty="0">
                <a:solidFill>
                  <a:srgbClr val="212529"/>
                </a:solidFill>
                <a:latin typeface="Work Sans"/>
              </a:rPr>
              <a:t>2014</a:t>
            </a:r>
          </a:p>
          <a:p>
            <a:pPr algn="just"/>
            <a:r>
              <a:rPr lang="ru-RU" dirty="0">
                <a:solidFill>
                  <a:srgbClr val="212529"/>
                </a:solidFill>
                <a:latin typeface="Work Sans"/>
              </a:rPr>
              <a:t>42%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компаній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втрачають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понад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$ 250 тис.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Від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інцидентів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мобільної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безпеки</a:t>
            </a:r>
            <a:endParaRPr lang="ru-RU" dirty="0">
              <a:solidFill>
                <a:srgbClr val="212529"/>
              </a:solidFill>
              <a:latin typeface="Work Sans"/>
            </a:endParaRPr>
          </a:p>
          <a:p>
            <a:pPr algn="just"/>
            <a:r>
              <a:rPr lang="ru-RU" dirty="0">
                <a:solidFill>
                  <a:srgbClr val="212529"/>
                </a:solidFill>
                <a:latin typeface="Work Sans"/>
              </a:rPr>
              <a:t>75%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додатків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на гаджетах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співробітників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небезпечні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для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роботодавців</a:t>
            </a:r>
            <a:endParaRPr lang="ru-RU" dirty="0">
              <a:solidFill>
                <a:srgbClr val="212529"/>
              </a:solidFill>
              <a:latin typeface="Work Sans"/>
            </a:endParaRPr>
          </a:p>
          <a:p>
            <a:pPr algn="just"/>
            <a:r>
              <a:rPr lang="ru-RU" dirty="0">
                <a:solidFill>
                  <a:srgbClr val="212529"/>
                </a:solidFill>
                <a:latin typeface="Work Sans"/>
              </a:rPr>
              <a:t>2015</a:t>
            </a:r>
          </a:p>
          <a:p>
            <a:pPr algn="just"/>
            <a:r>
              <a:rPr lang="ru-RU" dirty="0" err="1">
                <a:solidFill>
                  <a:srgbClr val="212529"/>
                </a:solidFill>
                <a:latin typeface="Work Sans"/>
              </a:rPr>
              <a:t>Поспіх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при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впровадженні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"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хмар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" і BYOD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йде</a:t>
            </a:r>
            <a:r>
              <a:rPr lang="ru-RU" dirty="0">
                <a:solidFill>
                  <a:srgbClr val="212529"/>
                </a:solidFill>
                <a:latin typeface="Work Sans"/>
              </a:rPr>
              <a:t> на шкоду </a:t>
            </a:r>
            <a:r>
              <a:rPr lang="ru-RU" dirty="0" err="1">
                <a:solidFill>
                  <a:srgbClr val="212529"/>
                </a:solidFill>
                <a:latin typeface="Work Sans"/>
              </a:rPr>
              <a:t>безпеки</a:t>
            </a:r>
            <a:endParaRPr lang="ru-RU" dirty="0">
              <a:solidFill>
                <a:srgbClr val="212529"/>
              </a:solidFill>
              <a:latin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8431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 err="1"/>
              <a:t>Хакери</a:t>
            </a:r>
            <a:r>
              <a:rPr lang="ru-RU" sz="2400" dirty="0"/>
              <a:t> і </a:t>
            </a:r>
            <a:r>
              <a:rPr lang="ru-RU" sz="2400" dirty="0" err="1"/>
              <a:t>еволюція</a:t>
            </a:r>
            <a:r>
              <a:rPr lang="ru-RU" sz="2400" dirty="0"/>
              <a:t> </a:t>
            </a:r>
            <a:r>
              <a:rPr lang="ru-RU" sz="2400" dirty="0" err="1"/>
              <a:t>хакерів</a:t>
            </a:r>
            <a:endParaRPr lang="ru-RU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119188"/>
            <a:ext cx="808672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532120" y="1313688"/>
            <a:ext cx="2956560" cy="2808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>
                <a:solidFill>
                  <a:schemeClr val="bg1"/>
                </a:solidFill>
              </a:rPr>
              <a:t>Типи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сучасних</a:t>
            </a:r>
            <a:r>
              <a:rPr lang="ru-RU" sz="1800" dirty="0">
                <a:solidFill>
                  <a:schemeClr val="bg1"/>
                </a:solidFill>
              </a:rPr>
              <a:t> </a:t>
            </a:r>
            <a:r>
              <a:rPr lang="ru-RU" sz="1800" dirty="0" err="1">
                <a:solidFill>
                  <a:schemeClr val="bg1"/>
                </a:solidFill>
              </a:rPr>
              <a:t>хакерів</a:t>
            </a:r>
            <a:r>
              <a:rPr lang="ru-RU" sz="1800" dirty="0">
                <a:solidFill>
                  <a:schemeClr val="bg1"/>
                </a:solidFill>
              </a:rPr>
              <a:t>:</a:t>
            </a:r>
          </a:p>
          <a:p>
            <a:pPr marL="0" indent="355600">
              <a:buNone/>
            </a:pPr>
            <a:r>
              <a:rPr lang="ru-RU" sz="1800" dirty="0">
                <a:solidFill>
                  <a:srgbClr val="264DAE"/>
                </a:solidFill>
              </a:rPr>
              <a:t>-</a:t>
            </a:r>
            <a:r>
              <a:rPr lang="ru-RU" sz="1800" dirty="0" err="1">
                <a:solidFill>
                  <a:srgbClr val="264DAE"/>
                </a:solidFill>
              </a:rPr>
              <a:t>Хакери-любителі</a:t>
            </a:r>
            <a:r>
              <a:rPr lang="ru-RU" sz="1800" dirty="0">
                <a:solidFill>
                  <a:srgbClr val="264DAE"/>
                </a:solidFill>
              </a:rPr>
              <a:t> </a:t>
            </a:r>
          </a:p>
          <a:p>
            <a:pPr marL="0" indent="355600">
              <a:buNone/>
            </a:pPr>
            <a:r>
              <a:rPr lang="ru-RU" sz="1800" dirty="0">
                <a:solidFill>
                  <a:srgbClr val="264DAE"/>
                </a:solidFill>
              </a:rPr>
              <a:t>(скрипт-</a:t>
            </a:r>
            <a:r>
              <a:rPr lang="ru-RU" sz="1800" dirty="0" err="1">
                <a:solidFill>
                  <a:srgbClr val="264DAE"/>
                </a:solidFill>
              </a:rPr>
              <a:t>кідді</a:t>
            </a:r>
            <a:r>
              <a:rPr lang="ru-RU" sz="1800" dirty="0">
                <a:solidFill>
                  <a:srgbClr val="264DAE"/>
                </a:solidFill>
              </a:rPr>
              <a:t>)</a:t>
            </a:r>
          </a:p>
          <a:p>
            <a:pPr marL="0" indent="355600">
              <a:buNone/>
            </a:pPr>
            <a:r>
              <a:rPr lang="ru-RU" sz="1800" dirty="0">
                <a:solidFill>
                  <a:srgbClr val="264DAE"/>
                </a:solidFill>
              </a:rPr>
              <a:t>-</a:t>
            </a:r>
            <a:r>
              <a:rPr lang="ru-RU" sz="1800" dirty="0" err="1">
                <a:solidFill>
                  <a:srgbClr val="264DAE"/>
                </a:solidFill>
              </a:rPr>
              <a:t>Зломщики</a:t>
            </a:r>
            <a:r>
              <a:rPr lang="ru-RU" sz="1800" dirty="0">
                <a:solidFill>
                  <a:srgbClr val="264DAE"/>
                </a:solidFill>
              </a:rPr>
              <a:t> </a:t>
            </a:r>
            <a:r>
              <a:rPr lang="ru-RU" sz="1800" dirty="0" err="1">
                <a:solidFill>
                  <a:srgbClr val="264DAE"/>
                </a:solidFill>
              </a:rPr>
              <a:t>вразливостей</a:t>
            </a:r>
            <a:endParaRPr lang="ru-RU" sz="1800" dirty="0">
              <a:solidFill>
                <a:srgbClr val="264DAE"/>
              </a:solidFill>
            </a:endParaRPr>
          </a:p>
          <a:p>
            <a:pPr marL="0" indent="355600">
              <a:buNone/>
            </a:pPr>
            <a:r>
              <a:rPr lang="ru-RU" sz="1800" dirty="0">
                <a:solidFill>
                  <a:srgbClr val="264DAE"/>
                </a:solidFill>
              </a:rPr>
              <a:t>-</a:t>
            </a:r>
            <a:r>
              <a:rPr lang="ru-RU" sz="1800" dirty="0" err="1">
                <a:solidFill>
                  <a:srgbClr val="264DAE"/>
                </a:solidFill>
              </a:rPr>
              <a:t>Хактивісти</a:t>
            </a:r>
            <a:endParaRPr lang="ru-RU" sz="1800" dirty="0">
              <a:solidFill>
                <a:srgbClr val="264DAE"/>
              </a:solidFill>
            </a:endParaRPr>
          </a:p>
          <a:p>
            <a:pPr marL="0" indent="355600">
              <a:buNone/>
            </a:pPr>
            <a:r>
              <a:rPr lang="ru-RU" sz="1800" dirty="0">
                <a:solidFill>
                  <a:srgbClr val="264DAE"/>
                </a:solidFill>
              </a:rPr>
              <a:t>-</a:t>
            </a:r>
            <a:r>
              <a:rPr lang="ru-RU" sz="1800" dirty="0" err="1">
                <a:solidFill>
                  <a:srgbClr val="264DAE"/>
                </a:solidFill>
              </a:rPr>
              <a:t>Кіберзлочинці</a:t>
            </a:r>
            <a:endParaRPr lang="ru-RU" sz="1800" dirty="0">
              <a:solidFill>
                <a:srgbClr val="264DAE"/>
              </a:solidFill>
            </a:endParaRPr>
          </a:p>
          <a:p>
            <a:pPr marL="0" indent="355600">
              <a:buNone/>
            </a:pPr>
            <a:r>
              <a:rPr lang="ru-RU" sz="1800" dirty="0">
                <a:solidFill>
                  <a:srgbClr val="264DAE"/>
                </a:solidFill>
              </a:rPr>
              <a:t>_</a:t>
            </a:r>
            <a:r>
              <a:rPr lang="ru-RU" sz="1800" dirty="0" err="1">
                <a:solidFill>
                  <a:srgbClr val="264DAE"/>
                </a:solidFill>
              </a:rPr>
              <a:t>Хакери</a:t>
            </a:r>
            <a:r>
              <a:rPr lang="ru-RU" sz="1800" dirty="0">
                <a:solidFill>
                  <a:srgbClr val="264DAE"/>
                </a:solidFill>
              </a:rPr>
              <a:t>, </a:t>
            </a:r>
            <a:r>
              <a:rPr lang="ru-RU" sz="1800" dirty="0" err="1">
                <a:solidFill>
                  <a:srgbClr val="264DAE"/>
                </a:solidFill>
              </a:rPr>
              <a:t>спонсоровані</a:t>
            </a:r>
            <a:r>
              <a:rPr lang="ru-RU" sz="1800" dirty="0">
                <a:solidFill>
                  <a:srgbClr val="264DAE"/>
                </a:solidFill>
              </a:rPr>
              <a:t> державами</a:t>
            </a:r>
            <a:endParaRPr lang="ru-RU" sz="1600" dirty="0">
              <a:solidFill>
                <a:srgbClr val="264D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ru-RU" sz="2800" dirty="0"/>
              <a:t>Коротка </a:t>
            </a:r>
            <a:r>
              <a:rPr lang="ru-RU" sz="2800" dirty="0" err="1"/>
              <a:t>інформація</a:t>
            </a:r>
            <a:r>
              <a:rPr lang="ru-RU" sz="2800" dirty="0"/>
              <a:t> про </a:t>
            </a:r>
            <a:r>
              <a:rPr lang="ru-RU" sz="2800" dirty="0" err="1"/>
              <a:t>інструменти</a:t>
            </a:r>
            <a:r>
              <a:rPr lang="ru-RU" sz="2800" dirty="0"/>
              <a:t> </a:t>
            </a:r>
            <a:r>
              <a:rPr lang="ru-RU" sz="2800" dirty="0" err="1"/>
              <a:t>проведення</a:t>
            </a:r>
            <a:r>
              <a:rPr lang="ru-RU" sz="2800" dirty="0"/>
              <a:t> атак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49" y="1287901"/>
            <a:ext cx="4206614" cy="356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63" y="2495250"/>
            <a:ext cx="442166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617875" y="918569"/>
            <a:ext cx="341349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/>
              <a:t>sophistication</a:t>
            </a:r>
            <a:r>
              <a:rPr lang="ru-RU" sz="1400" dirty="0"/>
              <a:t> </a:t>
            </a:r>
            <a:r>
              <a:rPr lang="ru-RU" sz="1400" dirty="0" err="1"/>
              <a:t>of</a:t>
            </a:r>
            <a:r>
              <a:rPr lang="ru-RU" sz="1400" dirty="0"/>
              <a:t> </a:t>
            </a:r>
            <a:r>
              <a:rPr lang="ru-RU" sz="1400" dirty="0" err="1"/>
              <a:t>attacker</a:t>
            </a:r>
            <a:r>
              <a:rPr lang="ru-RU" sz="1400" dirty="0"/>
              <a:t> </a:t>
            </a:r>
            <a:r>
              <a:rPr lang="ru-RU" sz="1400" dirty="0" err="1"/>
              <a:t>tools</a:t>
            </a:r>
            <a:endParaRPr lang="en-US" sz="1400" dirty="0"/>
          </a:p>
          <a:p>
            <a:r>
              <a:rPr lang="ru-RU" sz="1400" dirty="0" err="1"/>
              <a:t>вишуканість</a:t>
            </a:r>
            <a:r>
              <a:rPr lang="ru-RU" sz="1400" dirty="0"/>
              <a:t> </a:t>
            </a:r>
            <a:r>
              <a:rPr lang="ru-RU" sz="1400" dirty="0" err="1"/>
              <a:t>інструментів</a:t>
            </a:r>
            <a:r>
              <a:rPr lang="ru-RU" sz="1400" dirty="0"/>
              <a:t> </a:t>
            </a:r>
            <a:r>
              <a:rPr lang="ru-RU" sz="1400" dirty="0" err="1"/>
              <a:t>зловмисника</a:t>
            </a:r>
            <a:endParaRPr lang="ru-RU" sz="1400" dirty="0"/>
          </a:p>
          <a:p>
            <a:endParaRPr lang="ru-RU" sz="1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617875" y="1691644"/>
            <a:ext cx="2443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/>
              <a:t>technical</a:t>
            </a:r>
            <a:r>
              <a:rPr lang="ru-RU" sz="1400" dirty="0"/>
              <a:t> </a:t>
            </a:r>
            <a:r>
              <a:rPr lang="ru-RU" sz="1400" dirty="0" err="1"/>
              <a:t>knowledge</a:t>
            </a:r>
            <a:r>
              <a:rPr lang="ru-RU" sz="1400" dirty="0"/>
              <a:t> </a:t>
            </a:r>
            <a:r>
              <a:rPr lang="ru-RU" sz="1400" dirty="0" err="1"/>
              <a:t>needed</a:t>
            </a:r>
            <a:endParaRPr lang="en-US" sz="1400" dirty="0"/>
          </a:p>
          <a:p>
            <a:r>
              <a:rPr lang="uk-UA" sz="1400" dirty="0"/>
              <a:t>н</a:t>
            </a:r>
            <a:r>
              <a:rPr lang="ru-RU" sz="1400" dirty="0" err="1"/>
              <a:t>еобхідні</a:t>
            </a:r>
            <a:r>
              <a:rPr lang="ru-RU" sz="1400" dirty="0"/>
              <a:t> </a:t>
            </a:r>
            <a:r>
              <a:rPr lang="ru-RU" sz="1400" dirty="0" err="1"/>
              <a:t>технічні</a:t>
            </a:r>
            <a:r>
              <a:rPr lang="ru-RU" sz="1400" dirty="0"/>
              <a:t> </a:t>
            </a:r>
            <a:r>
              <a:rPr lang="ru-RU" sz="1400" dirty="0" err="1"/>
              <a:t>знання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6321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Еволюція</a:t>
            </a:r>
            <a:r>
              <a:rPr lang="ru-RU" sz="2800" dirty="0"/>
              <a:t> </a:t>
            </a:r>
            <a:r>
              <a:rPr lang="ru-RU" sz="2800" dirty="0" err="1"/>
              <a:t>інструментів</a:t>
            </a:r>
            <a:r>
              <a:rPr lang="ru-RU" sz="2800" dirty="0"/>
              <a:t> </a:t>
            </a:r>
            <a:r>
              <a:rPr lang="ru-RU" sz="2800" dirty="0" err="1"/>
              <a:t>безпеки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30555" y="942755"/>
            <a:ext cx="3781000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/>
              <a:t>Інструменти</a:t>
            </a:r>
            <a:r>
              <a:rPr lang="ru-RU" sz="1800" dirty="0"/>
              <a:t> </a:t>
            </a:r>
            <a:r>
              <a:rPr lang="ru-RU" sz="1800" dirty="0" err="1"/>
              <a:t>тестування</a:t>
            </a:r>
            <a:r>
              <a:rPr lang="ru-RU" sz="1800" dirty="0"/>
              <a:t> </a:t>
            </a:r>
            <a:r>
              <a:rPr lang="ru-RU" sz="1800" dirty="0" err="1"/>
              <a:t>проникнення</a:t>
            </a:r>
            <a:endParaRPr lang="ru-RU" sz="1800" dirty="0"/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зломщики</a:t>
            </a:r>
            <a:r>
              <a:rPr lang="ru-RU" sz="1800" i="1" dirty="0"/>
              <a:t> </a:t>
            </a:r>
            <a:r>
              <a:rPr lang="ru-RU" sz="1800" i="1" dirty="0" err="1"/>
              <a:t>паролів</a:t>
            </a:r>
            <a:endParaRPr lang="ru-RU" sz="1800" i="1" dirty="0"/>
          </a:p>
          <a:p>
            <a:pPr marL="0" indent="361950">
              <a:buNone/>
            </a:pPr>
            <a:r>
              <a:rPr lang="ru-RU" sz="1800" i="1" dirty="0"/>
              <a:t>-злом </a:t>
            </a:r>
            <a:r>
              <a:rPr lang="ru-RU" sz="1800" i="1" dirty="0" err="1"/>
              <a:t>бездротових</a:t>
            </a:r>
            <a:r>
              <a:rPr lang="ru-RU" sz="1800" i="1" dirty="0"/>
              <a:t> мереж</a:t>
            </a:r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сканування</a:t>
            </a:r>
            <a:r>
              <a:rPr lang="ru-RU" sz="1800" i="1" dirty="0"/>
              <a:t> і злом мереж</a:t>
            </a:r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підробка</a:t>
            </a:r>
            <a:r>
              <a:rPr lang="ru-RU" sz="1800" i="1" dirty="0"/>
              <a:t> </a:t>
            </a:r>
            <a:r>
              <a:rPr lang="ru-RU" sz="1800" i="1" dirty="0" err="1"/>
              <a:t>пакетів</a:t>
            </a:r>
            <a:r>
              <a:rPr lang="ru-RU" sz="1800" i="1" dirty="0"/>
              <a:t> (</a:t>
            </a:r>
            <a:r>
              <a:rPr lang="en-US" sz="1800" i="1" dirty="0"/>
              <a:t>Packet crafting)</a:t>
            </a:r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перехоплювачі</a:t>
            </a:r>
            <a:r>
              <a:rPr lang="ru-RU" sz="1800" i="1" dirty="0"/>
              <a:t> </a:t>
            </a:r>
            <a:r>
              <a:rPr lang="ru-RU" sz="1800" i="1" dirty="0" err="1"/>
              <a:t>пакетів</a:t>
            </a:r>
            <a:r>
              <a:rPr lang="ru-RU" sz="1800" i="1" dirty="0"/>
              <a:t> (</a:t>
            </a:r>
            <a:r>
              <a:rPr lang="en-US" sz="1800" i="1" dirty="0"/>
              <a:t>Packet sniffers)</a:t>
            </a:r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засоби</a:t>
            </a:r>
            <a:r>
              <a:rPr lang="ru-RU" sz="1800" i="1" dirty="0"/>
              <a:t> </a:t>
            </a:r>
            <a:r>
              <a:rPr lang="ru-RU" sz="1800" i="1" dirty="0" err="1"/>
              <a:t>виявлення</a:t>
            </a:r>
            <a:r>
              <a:rPr lang="ru-RU" sz="1800" i="1" dirty="0"/>
              <a:t> </a:t>
            </a:r>
            <a:r>
              <a:rPr lang="ru-RU" sz="1800" i="1" dirty="0" err="1"/>
              <a:t>руткітів</a:t>
            </a:r>
            <a:endParaRPr lang="ru-RU" sz="1800" i="1" dirty="0"/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фаззери</a:t>
            </a:r>
            <a:r>
              <a:rPr lang="ru-RU" sz="1800" i="1" dirty="0"/>
              <a:t> для </a:t>
            </a:r>
            <a:r>
              <a:rPr lang="ru-RU" sz="1800" i="1" dirty="0" err="1"/>
              <a:t>пошуку</a:t>
            </a:r>
            <a:r>
              <a:rPr lang="ru-RU" sz="1800" i="1" dirty="0"/>
              <a:t> </a:t>
            </a:r>
            <a:r>
              <a:rPr lang="ru-RU" sz="1800" i="1" dirty="0" err="1"/>
              <a:t>вразливостей</a:t>
            </a:r>
            <a:endParaRPr lang="ru-RU" sz="1600" b="0" i="1" u="none" baseline="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724559" y="942755"/>
            <a:ext cx="3781000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600" dirty="0"/>
          </a:p>
          <a:p>
            <a:r>
              <a:rPr lang="ru-RU" sz="1600" dirty="0" err="1"/>
              <a:t>криміналістична</a:t>
            </a:r>
            <a:r>
              <a:rPr lang="ru-RU" sz="1600" dirty="0"/>
              <a:t> </a:t>
            </a:r>
            <a:r>
              <a:rPr lang="ru-RU" sz="1600" dirty="0" err="1"/>
              <a:t>експертиза</a:t>
            </a:r>
            <a:endParaRPr lang="ru-RU" sz="1600" dirty="0"/>
          </a:p>
          <a:p>
            <a:r>
              <a:rPr lang="ru-RU" sz="1600" dirty="0" err="1"/>
              <a:t>відладчики</a:t>
            </a:r>
            <a:endParaRPr lang="ru-RU" sz="1600" dirty="0"/>
          </a:p>
          <a:p>
            <a:r>
              <a:rPr lang="ru-RU" sz="1600" dirty="0"/>
              <a:t>злом </a:t>
            </a:r>
            <a:r>
              <a:rPr lang="ru-RU" sz="1600" dirty="0" err="1"/>
              <a:t>операційних</a:t>
            </a:r>
            <a:r>
              <a:rPr lang="ru-RU" sz="1600" dirty="0"/>
              <a:t> систем</a:t>
            </a:r>
          </a:p>
          <a:p>
            <a:r>
              <a:rPr lang="ru-RU" sz="1600" dirty="0" err="1"/>
              <a:t>шифрування</a:t>
            </a:r>
            <a:endParaRPr lang="ru-RU" sz="1600" dirty="0"/>
          </a:p>
          <a:p>
            <a:r>
              <a:rPr lang="ru-RU" sz="1600" dirty="0" err="1"/>
              <a:t>використання</a:t>
            </a:r>
            <a:r>
              <a:rPr lang="ru-RU" sz="1600" dirty="0"/>
              <a:t> </a:t>
            </a:r>
            <a:r>
              <a:rPr lang="ru-RU" sz="1600" dirty="0" err="1"/>
              <a:t>вразливостей</a:t>
            </a:r>
            <a:endParaRPr lang="ru-RU" sz="1600" dirty="0"/>
          </a:p>
          <a:p>
            <a:r>
              <a:rPr lang="ru-RU" sz="1600" dirty="0" err="1"/>
              <a:t>сканери</a:t>
            </a:r>
            <a:r>
              <a:rPr lang="ru-RU" sz="1600" dirty="0"/>
              <a:t> </a:t>
            </a:r>
            <a:r>
              <a:rPr lang="ru-RU" sz="1600" dirty="0" err="1"/>
              <a:t>вразливостей</a:t>
            </a:r>
            <a:endParaRPr lang="ru-RU" sz="1600" b="0" i="0" u="none" baseline="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572000" y="429695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 err="1"/>
              <a:t>Руткіт</a:t>
            </a:r>
            <a:r>
              <a:rPr lang="ru-RU" sz="1400" dirty="0"/>
              <a:t> (англ. </a:t>
            </a:r>
            <a:r>
              <a:rPr lang="ru-RU" sz="1400" dirty="0" err="1"/>
              <a:t>Rootkit</a:t>
            </a:r>
            <a:r>
              <a:rPr lang="ru-RU" sz="1400" dirty="0"/>
              <a:t>, </a:t>
            </a:r>
            <a:r>
              <a:rPr lang="ru-RU" sz="1400" dirty="0" err="1"/>
              <a:t>тобто</a:t>
            </a:r>
            <a:r>
              <a:rPr lang="ru-RU" sz="1400" dirty="0"/>
              <a:t> «</a:t>
            </a:r>
            <a:r>
              <a:rPr lang="ru-RU" sz="1400" dirty="0" err="1"/>
              <a:t>набір</a:t>
            </a:r>
            <a:r>
              <a:rPr lang="ru-RU" sz="1400" dirty="0"/>
              <a:t> </a:t>
            </a:r>
            <a:r>
              <a:rPr lang="ru-RU" sz="1400" dirty="0" err="1"/>
              <a:t>root</a:t>
            </a:r>
            <a:r>
              <a:rPr lang="ru-RU" sz="1400" dirty="0"/>
              <a:t>-а») - </a:t>
            </a:r>
            <a:r>
              <a:rPr lang="ru-RU" sz="1400" dirty="0" err="1"/>
              <a:t>набір</a:t>
            </a:r>
            <a:r>
              <a:rPr lang="ru-RU" sz="1400" dirty="0"/>
              <a:t> </a:t>
            </a:r>
            <a:r>
              <a:rPr lang="ru-RU" sz="1400" dirty="0" err="1"/>
              <a:t>програмних</a:t>
            </a:r>
            <a:r>
              <a:rPr lang="ru-RU" sz="1400" dirty="0"/>
              <a:t> </a:t>
            </a:r>
            <a:r>
              <a:rPr lang="ru-RU" sz="1400" dirty="0" err="1"/>
              <a:t>засобів</a:t>
            </a:r>
            <a:r>
              <a:rPr lang="ru-RU" sz="1400" dirty="0"/>
              <a:t> (</a:t>
            </a:r>
            <a:r>
              <a:rPr lang="ru-RU" sz="1400" dirty="0" err="1"/>
              <a:t>наприклад</a:t>
            </a:r>
            <a:r>
              <a:rPr lang="ru-RU" sz="1400" dirty="0"/>
              <a:t>, </a:t>
            </a:r>
            <a:r>
              <a:rPr lang="ru-RU" sz="1400" dirty="0" err="1"/>
              <a:t>виконуваних</a:t>
            </a:r>
            <a:r>
              <a:rPr lang="ru-RU" sz="1400" dirty="0"/>
              <a:t> </a:t>
            </a:r>
            <a:r>
              <a:rPr lang="ru-RU" sz="1400" dirty="0" err="1"/>
              <a:t>файлів</a:t>
            </a:r>
            <a:r>
              <a:rPr lang="ru-RU" sz="1400" dirty="0"/>
              <a:t>, </a:t>
            </a:r>
            <a:r>
              <a:rPr lang="ru-RU" sz="1400" dirty="0" err="1"/>
              <a:t>скриптів</a:t>
            </a:r>
            <a:r>
              <a:rPr lang="ru-RU" sz="1400" dirty="0"/>
              <a:t>, </a:t>
            </a:r>
            <a:r>
              <a:rPr lang="ru-RU" sz="1400" dirty="0" err="1"/>
              <a:t>конфігураційних</a:t>
            </a:r>
            <a:r>
              <a:rPr lang="ru-RU" sz="1400" dirty="0"/>
              <a:t> </a:t>
            </a:r>
            <a:r>
              <a:rPr lang="ru-RU" sz="1400" dirty="0" err="1"/>
              <a:t>файлів</a:t>
            </a:r>
            <a:r>
              <a:rPr lang="ru-RU" sz="1400" dirty="0"/>
              <a:t>), </a:t>
            </a:r>
            <a:r>
              <a:rPr lang="ru-RU" sz="1400" dirty="0" err="1"/>
              <a:t>що</a:t>
            </a:r>
            <a:r>
              <a:rPr lang="ru-RU" sz="1400" dirty="0"/>
              <a:t> </a:t>
            </a:r>
            <a:r>
              <a:rPr lang="ru-RU" sz="1400" dirty="0" err="1"/>
              <a:t>забезпечують</a:t>
            </a:r>
            <a:r>
              <a:rPr lang="ru-RU" sz="1400" dirty="0"/>
              <a:t>:</a:t>
            </a:r>
          </a:p>
          <a:p>
            <a:r>
              <a:rPr lang="ru-RU" sz="1400" i="1" dirty="0"/>
              <a:t>-</a:t>
            </a:r>
            <a:r>
              <a:rPr lang="ru-RU" sz="1400" i="1" dirty="0" err="1"/>
              <a:t>маскування</a:t>
            </a:r>
            <a:r>
              <a:rPr lang="ru-RU" sz="1400" i="1" dirty="0"/>
              <a:t> </a:t>
            </a:r>
            <a:r>
              <a:rPr lang="ru-RU" sz="1400" i="1" dirty="0" err="1"/>
              <a:t>об'єктів</a:t>
            </a:r>
            <a:r>
              <a:rPr lang="ru-RU" sz="1400" i="1" dirty="0"/>
              <a:t> (</a:t>
            </a:r>
            <a:r>
              <a:rPr lang="ru-RU" sz="1400" i="1" dirty="0" err="1"/>
              <a:t>процесів</a:t>
            </a:r>
            <a:r>
              <a:rPr lang="ru-RU" sz="1400" i="1" dirty="0"/>
              <a:t>, </a:t>
            </a:r>
            <a:r>
              <a:rPr lang="ru-RU" sz="1400" i="1" dirty="0" err="1"/>
              <a:t>файлів</a:t>
            </a:r>
            <a:r>
              <a:rPr lang="ru-RU" sz="1400" i="1" dirty="0"/>
              <a:t>, </a:t>
            </a:r>
            <a:r>
              <a:rPr lang="ru-RU" sz="1400" i="1" dirty="0" err="1"/>
              <a:t>каталогів</a:t>
            </a:r>
            <a:r>
              <a:rPr lang="ru-RU" sz="1400" i="1" dirty="0"/>
              <a:t>, </a:t>
            </a:r>
            <a:r>
              <a:rPr lang="ru-RU" sz="1400" i="1" dirty="0" err="1"/>
              <a:t>драйверів</a:t>
            </a:r>
            <a:r>
              <a:rPr lang="ru-RU" sz="1400" i="1" dirty="0"/>
              <a:t>);</a:t>
            </a:r>
          </a:p>
          <a:p>
            <a:r>
              <a:rPr lang="ru-RU" sz="1400" i="1" dirty="0"/>
              <a:t>-</a:t>
            </a:r>
            <a:r>
              <a:rPr lang="ru-RU" sz="1400" i="1" dirty="0" err="1"/>
              <a:t>управління</a:t>
            </a:r>
            <a:r>
              <a:rPr lang="ru-RU" sz="1400" i="1" dirty="0"/>
              <a:t> (</a:t>
            </a:r>
            <a:r>
              <a:rPr lang="ru-RU" sz="1400" i="1" dirty="0" err="1"/>
              <a:t>подіями</a:t>
            </a:r>
            <a:r>
              <a:rPr lang="ru-RU" sz="1400" i="1" dirty="0"/>
              <a:t>, </a:t>
            </a:r>
            <a:r>
              <a:rPr lang="ru-RU" sz="1400" i="1" dirty="0" err="1"/>
              <a:t>що</a:t>
            </a:r>
            <a:r>
              <a:rPr lang="ru-RU" sz="1400" i="1" dirty="0"/>
              <a:t> </a:t>
            </a:r>
            <a:r>
              <a:rPr lang="ru-RU" sz="1400" i="1" dirty="0" err="1"/>
              <a:t>відбуваються</a:t>
            </a:r>
            <a:r>
              <a:rPr lang="ru-RU" sz="1400" i="1" dirty="0"/>
              <a:t> в </a:t>
            </a:r>
            <a:r>
              <a:rPr lang="ru-RU" sz="1400" i="1" dirty="0" err="1"/>
              <a:t>системі</a:t>
            </a:r>
            <a:r>
              <a:rPr lang="ru-RU" sz="1400" i="1" dirty="0"/>
              <a:t>);</a:t>
            </a:r>
          </a:p>
          <a:p>
            <a:r>
              <a:rPr lang="ru-RU" sz="1400" i="1" dirty="0" err="1"/>
              <a:t>збір</a:t>
            </a:r>
            <a:r>
              <a:rPr lang="ru-RU" sz="1400" i="1" dirty="0"/>
              <a:t> </a:t>
            </a:r>
            <a:r>
              <a:rPr lang="ru-RU" sz="1400" i="1" dirty="0" err="1"/>
              <a:t>даних</a:t>
            </a:r>
            <a:r>
              <a:rPr lang="ru-RU" sz="1400" i="1" dirty="0"/>
              <a:t> (</a:t>
            </a:r>
            <a:r>
              <a:rPr lang="ru-RU" sz="1400" i="1" dirty="0" err="1"/>
              <a:t>параметрів</a:t>
            </a:r>
            <a:r>
              <a:rPr lang="ru-RU" sz="1400" i="1" dirty="0"/>
              <a:t> </a:t>
            </a:r>
            <a:r>
              <a:rPr lang="ru-RU" sz="1400" i="1" dirty="0" err="1"/>
              <a:t>системи</a:t>
            </a:r>
            <a:r>
              <a:rPr lang="ru-RU" sz="1400" i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962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Категорії</a:t>
            </a:r>
            <a:r>
              <a:rPr lang="ru-RU" sz="2800" dirty="0"/>
              <a:t> </a:t>
            </a:r>
            <a:r>
              <a:rPr lang="ru-RU" sz="2800" dirty="0" err="1"/>
              <a:t>інструментів</a:t>
            </a:r>
            <a:r>
              <a:rPr lang="ru-RU" sz="2800" dirty="0"/>
              <a:t> </a:t>
            </a:r>
            <a:r>
              <a:rPr lang="ru-RU" sz="2800" dirty="0" err="1"/>
              <a:t>проведення</a:t>
            </a:r>
            <a:r>
              <a:rPr lang="ru-RU" sz="2800" dirty="0"/>
              <a:t> атак</a:t>
            </a:r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237488"/>
            <a:ext cx="7917180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Атаки для злому </a:t>
            </a:r>
            <a:r>
              <a:rPr lang="ru-RU" sz="1800" dirty="0" err="1"/>
              <a:t>мережі</a:t>
            </a:r>
            <a:r>
              <a:rPr lang="ru-RU" sz="1800" dirty="0"/>
              <a:t>:</a:t>
            </a:r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прослуховування</a:t>
            </a:r>
            <a:endParaRPr lang="ru-RU" sz="1800" i="1" dirty="0"/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зміна</a:t>
            </a:r>
            <a:r>
              <a:rPr lang="ru-RU" sz="1800" i="1" dirty="0"/>
              <a:t> </a:t>
            </a:r>
            <a:r>
              <a:rPr lang="ru-RU" sz="1800" i="1" dirty="0" err="1"/>
              <a:t>даних</a:t>
            </a:r>
            <a:endParaRPr lang="ru-RU" sz="1800" i="1" dirty="0"/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спуфінг</a:t>
            </a:r>
            <a:r>
              <a:rPr lang="ru-RU" sz="1800" i="1" dirty="0"/>
              <a:t> </a:t>
            </a:r>
            <a:r>
              <a:rPr lang="en-US" sz="1800" i="1" dirty="0"/>
              <a:t>IP-</a:t>
            </a:r>
            <a:r>
              <a:rPr lang="ru-RU" sz="1800" i="1" dirty="0"/>
              <a:t>адрес</a:t>
            </a:r>
          </a:p>
          <a:p>
            <a:pPr marL="0" indent="361950">
              <a:buNone/>
            </a:pPr>
            <a:r>
              <a:rPr lang="ru-RU" sz="1800" i="1" dirty="0"/>
              <a:t>-з </a:t>
            </a:r>
            <a:r>
              <a:rPr lang="ru-RU" sz="1800" i="1" dirty="0" err="1"/>
              <a:t>використанням</a:t>
            </a:r>
            <a:r>
              <a:rPr lang="ru-RU" sz="1800" i="1" dirty="0"/>
              <a:t> </a:t>
            </a:r>
            <a:r>
              <a:rPr lang="ru-RU" sz="1800" i="1" dirty="0" err="1"/>
              <a:t>паролів</a:t>
            </a:r>
            <a:endParaRPr lang="ru-RU" sz="1800" i="1" dirty="0"/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відмова</a:t>
            </a:r>
            <a:r>
              <a:rPr lang="ru-RU" sz="1800" i="1" dirty="0"/>
              <a:t> в </a:t>
            </a:r>
            <a:r>
              <a:rPr lang="ru-RU" sz="1800" i="1" dirty="0" err="1"/>
              <a:t>обслуговуванні</a:t>
            </a:r>
            <a:r>
              <a:rPr lang="ru-RU" sz="1800" i="1" dirty="0"/>
              <a:t> (</a:t>
            </a:r>
            <a:r>
              <a:rPr lang="en-US" sz="1800" i="1" dirty="0" err="1"/>
              <a:t>DoS</a:t>
            </a:r>
            <a:r>
              <a:rPr lang="en-US" sz="1800" i="1" dirty="0"/>
              <a:t>)</a:t>
            </a:r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людина</a:t>
            </a:r>
            <a:r>
              <a:rPr lang="ru-RU" sz="1800" i="1" dirty="0"/>
              <a:t> </a:t>
            </a:r>
            <a:r>
              <a:rPr lang="ru-RU" sz="1800" i="1" dirty="0" err="1"/>
              <a:t>посередині</a:t>
            </a:r>
            <a:r>
              <a:rPr lang="ru-RU" sz="1800" i="1" dirty="0"/>
              <a:t> (</a:t>
            </a:r>
            <a:r>
              <a:rPr lang="en-US" sz="1800" i="1" dirty="0"/>
              <a:t>Man-in-the-middle)</a:t>
            </a:r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скомпрометований</a:t>
            </a:r>
            <a:r>
              <a:rPr lang="ru-RU" sz="1800" i="1" dirty="0"/>
              <a:t> ключ</a:t>
            </a:r>
          </a:p>
          <a:p>
            <a:pPr marL="0" indent="36195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сніффер</a:t>
            </a:r>
            <a:endParaRPr lang="ru-RU" sz="1600" i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695825" y="244331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 err="1"/>
              <a:t>spoofing</a:t>
            </a:r>
            <a:r>
              <a:rPr lang="ru-RU" sz="1200" dirty="0"/>
              <a:t> </a:t>
            </a:r>
            <a:r>
              <a:rPr lang="ru-RU" sz="1200" dirty="0" err="1"/>
              <a:t>attack</a:t>
            </a:r>
            <a:r>
              <a:rPr lang="ru-RU" sz="1200" dirty="0"/>
              <a:t> (англ. </a:t>
            </a:r>
            <a:r>
              <a:rPr lang="ru-RU" sz="1200" dirty="0" err="1"/>
              <a:t>spoofing</a:t>
            </a:r>
            <a:r>
              <a:rPr lang="ru-RU" sz="1200" dirty="0"/>
              <a:t> - </a:t>
            </a:r>
            <a:r>
              <a:rPr lang="ru-RU" sz="1200" dirty="0" err="1"/>
              <a:t>підміна</a:t>
            </a:r>
            <a:r>
              <a:rPr lang="ru-RU" sz="1200" dirty="0"/>
              <a:t>) - </a:t>
            </a:r>
            <a:r>
              <a:rPr lang="ru-RU" sz="1200" dirty="0" err="1"/>
              <a:t>ситуація</a:t>
            </a:r>
            <a:r>
              <a:rPr lang="ru-RU" sz="1200" dirty="0"/>
              <a:t>, в </a:t>
            </a:r>
            <a:r>
              <a:rPr lang="ru-RU" sz="1200" dirty="0" err="1"/>
              <a:t>якій</a:t>
            </a:r>
            <a:r>
              <a:rPr lang="ru-RU" sz="1200" dirty="0"/>
              <a:t> одна </a:t>
            </a:r>
            <a:r>
              <a:rPr lang="ru-RU" sz="1200" dirty="0" err="1"/>
              <a:t>людина</a:t>
            </a:r>
            <a:r>
              <a:rPr lang="ru-RU" sz="1200" dirty="0"/>
              <a:t> </a:t>
            </a:r>
            <a:r>
              <a:rPr lang="ru-RU" sz="1200" dirty="0" err="1"/>
              <a:t>або</a:t>
            </a:r>
            <a:r>
              <a:rPr lang="ru-RU" sz="1200" dirty="0"/>
              <a:t> </a:t>
            </a:r>
            <a:r>
              <a:rPr lang="ru-RU" sz="1200" dirty="0" err="1"/>
              <a:t>програма</a:t>
            </a:r>
            <a:r>
              <a:rPr lang="ru-RU" sz="1200" dirty="0"/>
              <a:t> </a:t>
            </a:r>
            <a:r>
              <a:rPr lang="ru-RU" sz="1200" dirty="0" err="1"/>
              <a:t>успішно</a:t>
            </a:r>
            <a:r>
              <a:rPr lang="ru-RU" sz="1200" dirty="0"/>
              <a:t> </a:t>
            </a:r>
            <a:r>
              <a:rPr lang="ru-RU" sz="1200" dirty="0" err="1"/>
              <a:t>маскується</a:t>
            </a:r>
            <a:r>
              <a:rPr lang="ru-RU" sz="1200" dirty="0"/>
              <a:t> </a:t>
            </a:r>
            <a:r>
              <a:rPr lang="ru-RU" sz="1200" dirty="0" err="1"/>
              <a:t>під</a:t>
            </a:r>
            <a:r>
              <a:rPr lang="ru-RU" sz="1200" dirty="0"/>
              <a:t> </a:t>
            </a:r>
            <a:r>
              <a:rPr lang="ru-RU" sz="1200" dirty="0" err="1"/>
              <a:t>іншу</a:t>
            </a:r>
            <a:r>
              <a:rPr lang="ru-RU" sz="1200" dirty="0"/>
              <a:t> шляхом </a:t>
            </a:r>
            <a:r>
              <a:rPr lang="ru-RU" sz="1200" dirty="0" err="1"/>
              <a:t>фальсифікації</a:t>
            </a:r>
            <a:r>
              <a:rPr lang="ru-RU" sz="1200" dirty="0"/>
              <a:t> </a:t>
            </a:r>
            <a:r>
              <a:rPr lang="ru-RU" sz="1200" dirty="0" err="1"/>
              <a:t>даних</a:t>
            </a:r>
            <a:r>
              <a:rPr lang="ru-RU" sz="1200" dirty="0"/>
              <a:t> і </a:t>
            </a:r>
            <a:r>
              <a:rPr lang="ru-RU" sz="1200" dirty="0" err="1"/>
              <a:t>дозволяє</a:t>
            </a:r>
            <a:r>
              <a:rPr lang="ru-RU" sz="1200" dirty="0"/>
              <a:t> </a:t>
            </a:r>
            <a:r>
              <a:rPr lang="ru-RU" sz="1200" dirty="0" err="1"/>
              <a:t>отримати</a:t>
            </a:r>
            <a:r>
              <a:rPr lang="ru-RU" sz="1200" dirty="0"/>
              <a:t> </a:t>
            </a:r>
            <a:r>
              <a:rPr lang="ru-RU" sz="1200" dirty="0" err="1"/>
              <a:t>незаконні</a:t>
            </a:r>
            <a:r>
              <a:rPr lang="ru-RU" sz="1200" dirty="0"/>
              <a:t> </a:t>
            </a:r>
            <a:r>
              <a:rPr lang="ru-RU" sz="1200" dirty="0" err="1"/>
              <a:t>переваги</a:t>
            </a:r>
            <a:r>
              <a:rPr lang="ru-RU" sz="1200" dirty="0"/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95825" y="47748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dirty="0" err="1"/>
              <a:t>сніффер</a:t>
            </a:r>
            <a:r>
              <a:rPr lang="ru-RU" sz="1200" dirty="0"/>
              <a:t> (</a:t>
            </a:r>
            <a:r>
              <a:rPr lang="ru-RU" sz="1200" dirty="0" err="1"/>
              <a:t>від</a:t>
            </a:r>
            <a:r>
              <a:rPr lang="ru-RU" sz="1200" dirty="0"/>
              <a:t> англ. </a:t>
            </a:r>
            <a:r>
              <a:rPr lang="ru-RU" sz="1200" dirty="0" err="1"/>
              <a:t>to</a:t>
            </a:r>
            <a:r>
              <a:rPr lang="ru-RU" sz="1200" dirty="0"/>
              <a:t> </a:t>
            </a:r>
            <a:r>
              <a:rPr lang="ru-RU" sz="1200" dirty="0" err="1"/>
              <a:t>sniff</a:t>
            </a:r>
            <a:r>
              <a:rPr lang="ru-RU" sz="1200" dirty="0"/>
              <a:t> - </a:t>
            </a:r>
            <a:r>
              <a:rPr lang="ru-RU" sz="1200" dirty="0" err="1"/>
              <a:t>нюхати</a:t>
            </a:r>
            <a:r>
              <a:rPr lang="ru-RU" sz="1200" dirty="0"/>
              <a:t>) - </a:t>
            </a:r>
            <a:r>
              <a:rPr lang="ru-RU" sz="1200" dirty="0" err="1"/>
              <a:t>програма</a:t>
            </a:r>
            <a:r>
              <a:rPr lang="ru-RU" sz="1200" dirty="0"/>
              <a:t> </a:t>
            </a:r>
            <a:r>
              <a:rPr lang="ru-RU" sz="1200" dirty="0" err="1"/>
              <a:t>або</a:t>
            </a:r>
            <a:r>
              <a:rPr lang="ru-RU" sz="1200" dirty="0"/>
              <a:t> </a:t>
            </a:r>
            <a:r>
              <a:rPr lang="ru-RU" sz="1200" dirty="0" err="1"/>
              <a:t>пристрій</a:t>
            </a:r>
            <a:r>
              <a:rPr lang="ru-RU" sz="1200" dirty="0"/>
              <a:t> для </a:t>
            </a:r>
            <a:r>
              <a:rPr lang="ru-RU" sz="1200" dirty="0" err="1"/>
              <a:t>перехоплення</a:t>
            </a:r>
            <a:r>
              <a:rPr lang="ru-RU" sz="1200" dirty="0"/>
              <a:t> і </a:t>
            </a:r>
            <a:r>
              <a:rPr lang="ru-RU" sz="1200" dirty="0" err="1"/>
              <a:t>аналізу</a:t>
            </a:r>
            <a:r>
              <a:rPr lang="ru-RU" sz="1200" dirty="0"/>
              <a:t> </a:t>
            </a:r>
            <a:r>
              <a:rPr lang="ru-RU" sz="1200" dirty="0" err="1"/>
              <a:t>мережевого</a:t>
            </a:r>
            <a:r>
              <a:rPr lang="ru-RU" sz="1200" dirty="0"/>
              <a:t> </a:t>
            </a:r>
            <a:r>
              <a:rPr lang="ru-RU" sz="1200" dirty="0" err="1"/>
              <a:t>трафіку</a:t>
            </a:r>
            <a:r>
              <a:rPr lang="ru-RU" sz="1200" dirty="0"/>
              <a:t> (</a:t>
            </a:r>
            <a:r>
              <a:rPr lang="ru-RU" sz="1200" dirty="0" err="1"/>
              <a:t>свого</a:t>
            </a:r>
            <a:r>
              <a:rPr lang="ru-RU" sz="1200" dirty="0"/>
              <a:t> і / </a:t>
            </a:r>
            <a:r>
              <a:rPr lang="ru-RU" sz="1200" dirty="0" err="1"/>
              <a:t>або</a:t>
            </a:r>
            <a:r>
              <a:rPr lang="ru-RU" sz="1200" dirty="0"/>
              <a:t> чужого).</a:t>
            </a:r>
          </a:p>
        </p:txBody>
      </p:sp>
    </p:spTree>
    <p:extLst>
      <p:ext uri="{BB962C8B-B14F-4D97-AF65-F5344CB8AC3E}">
        <p14:creationId xmlns:p14="http://schemas.microsoft.com/office/powerpoint/2010/main" val="198141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Різні</a:t>
            </a:r>
            <a:r>
              <a:rPr lang="ru-RU" sz="2800" dirty="0"/>
              <a:t> </a:t>
            </a:r>
            <a:r>
              <a:rPr lang="ru-RU" sz="2800" dirty="0" err="1"/>
              <a:t>типи</a:t>
            </a:r>
            <a:r>
              <a:rPr lang="ru-RU" sz="2800" dirty="0"/>
              <a:t> </a:t>
            </a:r>
            <a:r>
              <a:rPr lang="ru-RU" sz="2800" dirty="0" err="1"/>
              <a:t>шкідливого</a:t>
            </a:r>
            <a:r>
              <a:rPr lang="ru-RU" sz="2800" dirty="0"/>
              <a:t> ПЗ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128330"/>
            <a:ext cx="4662487" cy="143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20" y="2556896"/>
            <a:ext cx="4481512" cy="185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4404411"/>
            <a:ext cx="4296726" cy="197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7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Віруси</a:t>
            </a:r>
            <a:endParaRPr lang="ru-RU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128713"/>
            <a:ext cx="668655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Класифікація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троянських</a:t>
            </a:r>
            <a:r>
              <a:rPr lang="ru-RU" sz="2800" b="0" i="0" u="none" baseline="0" dirty="0"/>
              <a:t> коней</a:t>
            </a:r>
            <a:endParaRPr lang="ru-RU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2181824"/>
            <a:ext cx="5737860" cy="411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518160" y="1237488"/>
            <a:ext cx="7917180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/>
              <a:t>Класифікації</a:t>
            </a:r>
            <a:r>
              <a:rPr lang="ru-RU" sz="1800" dirty="0"/>
              <a:t>:</a:t>
            </a:r>
          </a:p>
          <a:p>
            <a:pPr marL="0" indent="361950">
              <a:buNone/>
            </a:pPr>
            <a:r>
              <a:rPr lang="ru-RU" sz="1800" dirty="0"/>
              <a:t>-</a:t>
            </a:r>
            <a:r>
              <a:rPr lang="ru-RU" sz="1800" dirty="0" err="1"/>
              <a:t>блокувальник</a:t>
            </a:r>
            <a:r>
              <a:rPr lang="ru-RU" sz="1800" dirty="0"/>
              <a:t> ПЗ </a:t>
            </a:r>
            <a:r>
              <a:rPr lang="ru-RU" sz="1800" dirty="0" err="1"/>
              <a:t>системи</a:t>
            </a:r>
            <a:r>
              <a:rPr lang="ru-RU" sz="1800" dirty="0"/>
              <a:t> </a:t>
            </a:r>
            <a:r>
              <a:rPr lang="ru-RU" sz="1800" dirty="0" err="1"/>
              <a:t>безпеки</a:t>
            </a:r>
            <a:endParaRPr lang="ru-RU" sz="1800" dirty="0"/>
          </a:p>
          <a:p>
            <a:pPr marL="0" indent="361950">
              <a:buNone/>
            </a:pPr>
            <a:r>
              <a:rPr lang="ru-RU" sz="1800" dirty="0"/>
              <a:t>-</a:t>
            </a:r>
            <a:r>
              <a:rPr lang="ru-RU" sz="1800" dirty="0" err="1"/>
              <a:t>віддалений</a:t>
            </a:r>
            <a:r>
              <a:rPr lang="ru-RU" sz="1800" dirty="0"/>
              <a:t> доступ</a:t>
            </a:r>
          </a:p>
          <a:p>
            <a:pPr marL="0" indent="361950">
              <a:buNone/>
            </a:pPr>
            <a:r>
              <a:rPr lang="ru-RU" sz="1800" dirty="0"/>
              <a:t>-</a:t>
            </a:r>
            <a:r>
              <a:rPr lang="ru-RU" sz="1800" dirty="0" err="1"/>
              <a:t>відправка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endParaRPr lang="ru-RU" sz="1800" dirty="0"/>
          </a:p>
          <a:p>
            <a:pPr marL="0" indent="361950">
              <a:buNone/>
            </a:pPr>
            <a:r>
              <a:rPr lang="ru-RU" sz="1800" dirty="0"/>
              <a:t>-</a:t>
            </a:r>
            <a:r>
              <a:rPr lang="ru-RU" sz="1800" dirty="0" err="1"/>
              <a:t>руйнування</a:t>
            </a:r>
            <a:endParaRPr lang="ru-RU" sz="1800" dirty="0"/>
          </a:p>
          <a:p>
            <a:pPr marL="0" indent="361950">
              <a:buNone/>
            </a:pPr>
            <a:r>
              <a:rPr lang="ru-RU" sz="1800" dirty="0"/>
              <a:t>-</a:t>
            </a:r>
            <a:r>
              <a:rPr lang="ru-RU" sz="1800" dirty="0" err="1"/>
              <a:t>проксі</a:t>
            </a:r>
            <a:endParaRPr lang="ru-RU" sz="1800" dirty="0"/>
          </a:p>
          <a:p>
            <a:pPr marL="0" indent="361950">
              <a:buNone/>
            </a:pPr>
            <a:r>
              <a:rPr lang="ru-RU" sz="1800" dirty="0"/>
              <a:t>-FTP</a:t>
            </a:r>
          </a:p>
          <a:p>
            <a:pPr marL="0" indent="361950">
              <a:buNone/>
            </a:pPr>
            <a:r>
              <a:rPr lang="ru-RU" sz="1800" dirty="0"/>
              <a:t>-</a:t>
            </a:r>
            <a:r>
              <a:rPr lang="ru-RU" sz="1800" dirty="0" err="1"/>
              <a:t>DoS</a:t>
            </a:r>
            <a:endParaRPr lang="ru-RU" sz="1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9702" y="4984612"/>
            <a:ext cx="2373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FTP (англ. </a:t>
            </a:r>
            <a:r>
              <a:rPr lang="ru-RU" sz="1200" dirty="0" err="1"/>
              <a:t>File</a:t>
            </a:r>
            <a:r>
              <a:rPr lang="ru-RU" sz="1200" dirty="0"/>
              <a:t> </a:t>
            </a:r>
            <a:r>
              <a:rPr lang="ru-RU" sz="1200" dirty="0" err="1"/>
              <a:t>Transfer</a:t>
            </a:r>
            <a:r>
              <a:rPr lang="ru-RU" sz="1200" dirty="0"/>
              <a:t> </a:t>
            </a:r>
            <a:r>
              <a:rPr lang="ru-RU" sz="1200" dirty="0" err="1"/>
              <a:t>Protocol</a:t>
            </a:r>
            <a:r>
              <a:rPr lang="ru-RU" sz="1200" dirty="0"/>
              <a:t>) - протокол </a:t>
            </a:r>
            <a:r>
              <a:rPr lang="ru-RU" sz="1200" dirty="0" err="1"/>
              <a:t>передачі</a:t>
            </a:r>
            <a:r>
              <a:rPr lang="ru-RU" sz="1200" dirty="0"/>
              <a:t> </a:t>
            </a:r>
            <a:r>
              <a:rPr lang="ru-RU" sz="1200" dirty="0" err="1"/>
              <a:t>файлів</a:t>
            </a:r>
            <a:r>
              <a:rPr lang="ru-RU" sz="1200" dirty="0"/>
              <a:t> по </a:t>
            </a:r>
            <a:r>
              <a:rPr lang="ru-RU" sz="1200" dirty="0" err="1"/>
              <a:t>мережі</a:t>
            </a:r>
            <a:r>
              <a:rPr lang="ru-RU" sz="1200" dirty="0"/>
              <a:t>, є одним з </a:t>
            </a:r>
            <a:r>
              <a:rPr lang="ru-RU" sz="1200" dirty="0" err="1"/>
              <a:t>найстаріших</a:t>
            </a:r>
            <a:r>
              <a:rPr lang="ru-RU" sz="1200" dirty="0"/>
              <a:t> </a:t>
            </a:r>
            <a:r>
              <a:rPr lang="ru-RU" sz="1200" dirty="0" err="1"/>
              <a:t>прикладних</a:t>
            </a:r>
            <a:r>
              <a:rPr lang="ru-RU" sz="1200" dirty="0"/>
              <a:t> </a:t>
            </a:r>
            <a:r>
              <a:rPr lang="ru-RU" sz="1200" dirty="0" err="1"/>
              <a:t>протоколів</a:t>
            </a:r>
            <a:r>
              <a:rPr lang="ru-RU" sz="1200" dirty="0"/>
              <a:t>, </a:t>
            </a:r>
            <a:r>
              <a:rPr lang="ru-RU" sz="1200" dirty="0" err="1"/>
              <a:t>що</a:t>
            </a:r>
            <a:r>
              <a:rPr lang="ru-RU" sz="1200" dirty="0"/>
              <a:t> </a:t>
            </a:r>
            <a:r>
              <a:rPr lang="ru-RU" sz="1200" dirty="0" err="1"/>
              <a:t>з'явилися</a:t>
            </a:r>
            <a:r>
              <a:rPr lang="ru-RU" sz="1200" dirty="0"/>
              <a:t> </a:t>
            </a:r>
            <a:r>
              <a:rPr lang="ru-RU" sz="1200" dirty="0" err="1"/>
              <a:t>задовго</a:t>
            </a:r>
            <a:r>
              <a:rPr lang="ru-RU" sz="1200" dirty="0"/>
              <a:t> до HTTP, і </a:t>
            </a:r>
            <a:r>
              <a:rPr lang="ru-RU" sz="1200" dirty="0" err="1"/>
              <a:t>навіть</a:t>
            </a:r>
            <a:r>
              <a:rPr lang="ru-RU" sz="1200" dirty="0"/>
              <a:t> до TCP / IP</a:t>
            </a:r>
          </a:p>
        </p:txBody>
      </p:sp>
    </p:spTree>
    <p:extLst>
      <p:ext uri="{BB962C8B-B14F-4D97-AF65-F5344CB8AC3E}">
        <p14:creationId xmlns:p14="http://schemas.microsoft.com/office/powerpoint/2010/main" val="28315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Черви</a:t>
            </a:r>
            <a:endParaRPr lang="ru-RU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" y="1431039"/>
            <a:ext cx="4175760" cy="21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838700" y="1847088"/>
            <a:ext cx="3943350" cy="522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/>
              <a:t>Первісне</a:t>
            </a:r>
            <a:r>
              <a:rPr lang="ru-RU" sz="1800" dirty="0"/>
              <a:t> </a:t>
            </a:r>
            <a:r>
              <a:rPr lang="ru-RU" sz="1800" dirty="0" err="1"/>
              <a:t>зараження</a:t>
            </a:r>
            <a:r>
              <a:rPr lang="ru-RU" sz="1800" dirty="0"/>
              <a:t> </a:t>
            </a:r>
            <a:r>
              <a:rPr lang="ru-RU" sz="1800" dirty="0" err="1"/>
              <a:t>черв'яком</a:t>
            </a:r>
            <a:r>
              <a:rPr lang="ru-RU" sz="1800" dirty="0"/>
              <a:t> </a:t>
            </a:r>
            <a:r>
              <a:rPr lang="ru-RU" sz="1800" dirty="0" err="1"/>
              <a:t>Code</a:t>
            </a:r>
            <a:r>
              <a:rPr lang="ru-RU" sz="1800" dirty="0"/>
              <a:t> </a:t>
            </a:r>
            <a:r>
              <a:rPr lang="ru-RU" sz="1800" dirty="0" err="1"/>
              <a:t>Red</a:t>
            </a:r>
            <a:endParaRPr lang="ru-RU" sz="16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76" y="4082799"/>
            <a:ext cx="4219584" cy="21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4838700" y="4536948"/>
            <a:ext cx="4640580" cy="5227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/>
              <a:t>Поширення</a:t>
            </a:r>
            <a:r>
              <a:rPr lang="ru-RU" sz="1800" dirty="0"/>
              <a:t> </a:t>
            </a:r>
            <a:r>
              <a:rPr lang="ru-RU" sz="1800" dirty="0" err="1"/>
              <a:t>хробака</a:t>
            </a:r>
            <a:r>
              <a:rPr lang="ru-RU" sz="1800" dirty="0"/>
              <a:t> </a:t>
            </a:r>
            <a:r>
              <a:rPr lang="ru-RU" sz="1800" dirty="0" err="1"/>
              <a:t>Code</a:t>
            </a:r>
            <a:r>
              <a:rPr lang="ru-RU" sz="1800" dirty="0"/>
              <a:t> </a:t>
            </a:r>
            <a:r>
              <a:rPr lang="ru-RU" sz="1800" dirty="0" err="1"/>
              <a:t>Red</a:t>
            </a:r>
            <a:r>
              <a:rPr lang="ru-RU" sz="1800" dirty="0"/>
              <a:t> через 19 годин</a:t>
            </a:r>
            <a:endParaRPr lang="ru-RU" sz="1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838700" y="2914780"/>
            <a:ext cx="4305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dirty="0" err="1"/>
              <a:t>Code</a:t>
            </a:r>
            <a:r>
              <a:rPr lang="ru-RU" sz="1200" dirty="0"/>
              <a:t> </a:t>
            </a:r>
            <a:r>
              <a:rPr lang="ru-RU" sz="1200" dirty="0" err="1"/>
              <a:t>Red</a:t>
            </a:r>
            <a:r>
              <a:rPr lang="ru-RU" sz="1200" dirty="0"/>
              <a:t> - </a:t>
            </a:r>
            <a:r>
              <a:rPr lang="ru-RU" sz="1200" dirty="0" err="1"/>
              <a:t>комп'ютерний</a:t>
            </a:r>
            <a:r>
              <a:rPr lang="ru-RU" sz="1200" dirty="0"/>
              <a:t> </a:t>
            </a:r>
            <a:r>
              <a:rPr lang="ru-RU" sz="1200" dirty="0" err="1"/>
              <a:t>вірус</a:t>
            </a:r>
            <a:r>
              <a:rPr lang="ru-RU" sz="1200" dirty="0"/>
              <a:t>, </a:t>
            </a:r>
            <a:r>
              <a:rPr lang="ru-RU" sz="1200" dirty="0" err="1"/>
              <a:t>який</a:t>
            </a:r>
            <a:r>
              <a:rPr lang="ru-RU" sz="1200" dirty="0"/>
              <a:t> </a:t>
            </a:r>
            <a:r>
              <a:rPr lang="ru-RU" sz="1200" dirty="0" err="1"/>
              <a:t>представляє</a:t>
            </a:r>
            <a:r>
              <a:rPr lang="ru-RU" sz="1200" dirty="0"/>
              <a:t> собою </a:t>
            </a:r>
            <a:r>
              <a:rPr lang="ru-RU" sz="1200" dirty="0" err="1"/>
              <a:t>багатовекторний</a:t>
            </a:r>
            <a:r>
              <a:rPr lang="ru-RU" sz="1200" dirty="0"/>
              <a:t> </a:t>
            </a:r>
            <a:r>
              <a:rPr lang="ru-RU" sz="1200" dirty="0" err="1"/>
              <a:t>мережевий</a:t>
            </a:r>
            <a:r>
              <a:rPr lang="ru-RU" sz="1200" dirty="0"/>
              <a:t> </a:t>
            </a:r>
            <a:r>
              <a:rPr lang="ru-RU" sz="1200" dirty="0" err="1"/>
              <a:t>хробак</a:t>
            </a:r>
            <a:r>
              <a:rPr lang="ru-RU" sz="1200" dirty="0"/>
              <a:t>, </a:t>
            </a:r>
            <a:r>
              <a:rPr lang="ru-RU" sz="1200" dirty="0" err="1"/>
              <a:t>випущений</a:t>
            </a:r>
            <a:r>
              <a:rPr lang="ru-RU" sz="1200" dirty="0"/>
              <a:t> в мережу 13 </a:t>
            </a:r>
            <a:r>
              <a:rPr lang="ru-RU" sz="1200" dirty="0" err="1"/>
              <a:t>липня</a:t>
            </a:r>
            <a:r>
              <a:rPr lang="ru-RU" sz="1200" dirty="0"/>
              <a:t> 2001 року. </a:t>
            </a:r>
            <a:r>
              <a:rPr lang="ru-RU" sz="1200" dirty="0" err="1"/>
              <a:t>Він</a:t>
            </a:r>
            <a:r>
              <a:rPr lang="ru-RU" sz="1200" dirty="0"/>
              <a:t> </a:t>
            </a:r>
            <a:r>
              <a:rPr lang="ru-RU" sz="1200" dirty="0" err="1"/>
              <a:t>атакував</a:t>
            </a:r>
            <a:r>
              <a:rPr lang="ru-RU" sz="1200" dirty="0"/>
              <a:t> </a:t>
            </a:r>
            <a:r>
              <a:rPr lang="ru-RU" sz="1200" dirty="0" err="1"/>
              <a:t>комп'ютери</a:t>
            </a:r>
            <a:r>
              <a:rPr lang="ru-RU" sz="1200" dirty="0"/>
              <a:t> з </a:t>
            </a:r>
            <a:r>
              <a:rPr lang="ru-RU" sz="1200" dirty="0" err="1"/>
              <a:t>працюючим</a:t>
            </a:r>
            <a:r>
              <a:rPr lang="ru-RU" sz="1200" dirty="0"/>
              <a:t> веб-сервером </a:t>
            </a:r>
            <a:r>
              <a:rPr lang="ru-RU" sz="1200" dirty="0" err="1"/>
              <a:t>Microsoft</a:t>
            </a:r>
            <a:r>
              <a:rPr lang="ru-RU" sz="1200" dirty="0"/>
              <a:t> IIS, </a:t>
            </a:r>
            <a:r>
              <a:rPr lang="ru-RU" sz="1200" dirty="0" err="1"/>
              <a:t>після</a:t>
            </a:r>
            <a:r>
              <a:rPr lang="ru-RU" sz="1200" dirty="0"/>
              <a:t> </a:t>
            </a:r>
            <a:r>
              <a:rPr lang="ru-RU" sz="1200" dirty="0" err="1"/>
              <a:t>успішного</a:t>
            </a:r>
            <a:r>
              <a:rPr lang="ru-RU" sz="1200" dirty="0"/>
              <a:t> </a:t>
            </a:r>
            <a:r>
              <a:rPr lang="ru-RU" sz="1200" dirty="0" err="1"/>
              <a:t>зараження</a:t>
            </a:r>
            <a:r>
              <a:rPr lang="ru-RU" sz="1200" dirty="0"/>
              <a:t> починав </a:t>
            </a:r>
            <a:r>
              <a:rPr lang="ru-RU" sz="1200" dirty="0" err="1"/>
              <a:t>DoS</a:t>
            </a:r>
            <a:r>
              <a:rPr lang="ru-RU" sz="1200" dirty="0"/>
              <a:t>-атаку на веб-</a:t>
            </a:r>
            <a:r>
              <a:rPr lang="ru-RU" sz="1200" dirty="0" err="1"/>
              <a:t>сторінку</a:t>
            </a:r>
            <a:r>
              <a:rPr lang="ru-RU" sz="1200" dirty="0"/>
              <a:t> whitehouse.gov</a:t>
            </a:r>
          </a:p>
        </p:txBody>
      </p:sp>
    </p:spTree>
    <p:extLst>
      <p:ext uri="{BB962C8B-B14F-4D97-AF65-F5344CB8AC3E}">
        <p14:creationId xmlns:p14="http://schemas.microsoft.com/office/powerpoint/2010/main" val="10737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Мережі</a:t>
            </a:r>
            <a:r>
              <a:rPr lang="ru-RU" sz="2800" dirty="0"/>
              <a:t> - </a:t>
            </a:r>
            <a:r>
              <a:rPr lang="ru-RU" sz="2800" dirty="0" err="1"/>
              <a:t>це</a:t>
            </a:r>
            <a:r>
              <a:rPr lang="ru-RU" sz="2800" dirty="0"/>
              <a:t> </a:t>
            </a:r>
            <a:r>
              <a:rPr lang="ru-RU" sz="2800" dirty="0" err="1"/>
              <a:t>цілі</a:t>
            </a:r>
            <a:endParaRPr lang="ru-RU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1885950"/>
            <a:ext cx="69469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Компоненты червя</a:t>
            </a:r>
            <a:endParaRPr lang="ru-RU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65873637"/>
              </p:ext>
            </p:extLst>
          </p:nvPr>
        </p:nvGraphicFramePr>
        <p:xfrm>
          <a:off x="1771650" y="1303020"/>
          <a:ext cx="6743700" cy="437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6"/>
          <p:cNvSpPr txBox="1">
            <a:spLocks/>
          </p:cNvSpPr>
          <p:nvPr/>
        </p:nvSpPr>
        <p:spPr>
          <a:xfrm>
            <a:off x="518160" y="1321308"/>
            <a:ext cx="2948940" cy="1810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 err="1"/>
              <a:t>Компоненти</a:t>
            </a:r>
            <a:r>
              <a:rPr lang="ru-RU" sz="1800" b="0" i="0" u="none" baseline="0" dirty="0"/>
              <a:t>:</a:t>
            </a:r>
          </a:p>
          <a:p>
            <a:pPr algn="l" rtl="0"/>
            <a:r>
              <a:rPr lang="ru-RU" sz="1600" b="0" i="0" u="none" baseline="0" dirty="0" err="1"/>
              <a:t>Використання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уразливостей</a:t>
            </a:r>
            <a:endParaRPr lang="ru-RU" sz="1600" b="0" i="0" u="none" baseline="0" dirty="0"/>
          </a:p>
          <a:p>
            <a:pPr algn="l" rtl="0"/>
            <a:r>
              <a:rPr lang="ru-RU" sz="1600" b="0" i="0" u="none" baseline="0" dirty="0" err="1"/>
              <a:t>Механізм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розвосюдження</a:t>
            </a:r>
            <a:endParaRPr lang="ru-RU" sz="1600" b="0" i="0" u="none" baseline="0" dirty="0"/>
          </a:p>
          <a:p>
            <a:pPr algn="l" rtl="0"/>
            <a:r>
              <a:rPr lang="ru-RU" sz="1600" dirty="0" err="1"/>
              <a:t>Корисне</a:t>
            </a:r>
            <a:r>
              <a:rPr lang="ru-RU" sz="1600" dirty="0"/>
              <a:t> </a:t>
            </a:r>
            <a:r>
              <a:rPr lang="ru-RU" sz="1600" dirty="0" err="1"/>
              <a:t>навантаження</a:t>
            </a:r>
            <a:endParaRPr lang="ru-RU" sz="16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28501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Інше</a:t>
            </a:r>
            <a:r>
              <a:rPr lang="ru-RU" sz="2800" dirty="0"/>
              <a:t> </a:t>
            </a:r>
            <a:r>
              <a:rPr lang="ru-RU" sz="2800" dirty="0" err="1"/>
              <a:t>шкідливе</a:t>
            </a:r>
            <a:r>
              <a:rPr lang="ru-RU" sz="2800" dirty="0"/>
              <a:t> ПЗ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191578"/>
            <a:ext cx="661035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1524000" y="4559808"/>
            <a:ext cx="3261360" cy="1299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1" i="0" u="none" baseline="0" dirty="0">
                <a:solidFill>
                  <a:srgbClr val="FF0000"/>
                </a:solidFill>
              </a:rPr>
              <a:t>Программы-вымогатели</a:t>
            </a:r>
          </a:p>
          <a:p>
            <a:pPr marL="0" indent="0" algn="l" rtl="0">
              <a:buNone/>
            </a:pPr>
            <a:r>
              <a:rPr lang="ru-RU" sz="1800" b="1" i="0" u="none" baseline="0" dirty="0">
                <a:solidFill>
                  <a:srgbClr val="FF0000"/>
                </a:solidFill>
              </a:rPr>
              <a:t>Шпионское ПО</a:t>
            </a:r>
          </a:p>
          <a:p>
            <a:pPr marL="0" indent="0" algn="l" rtl="0">
              <a:buNone/>
            </a:pPr>
            <a:r>
              <a:rPr lang="ru-RU" sz="1800" b="1" i="0" u="none" baseline="0" dirty="0">
                <a:solidFill>
                  <a:srgbClr val="FF0000"/>
                </a:solidFill>
              </a:rPr>
              <a:t>Рекламное ПО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838700" y="4539996"/>
            <a:ext cx="3600450" cy="13914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1" i="0" u="none" baseline="0" dirty="0">
                <a:solidFill>
                  <a:srgbClr val="FF0000"/>
                </a:solidFill>
              </a:rPr>
              <a:t>Поддельный антивирус</a:t>
            </a:r>
          </a:p>
          <a:p>
            <a:pPr marL="0" indent="0" algn="l" rtl="0">
              <a:buNone/>
            </a:pPr>
            <a:r>
              <a:rPr lang="ru-RU" sz="1800" b="1" i="0" u="none" baseline="0" dirty="0" err="1">
                <a:solidFill>
                  <a:srgbClr val="FF0000"/>
                </a:solidFill>
              </a:rPr>
              <a:t>Фишинг</a:t>
            </a:r>
            <a:endParaRPr lang="ru-RU" sz="1800" b="1" i="0" u="none" baseline="0" dirty="0">
              <a:solidFill>
                <a:srgbClr val="FF0000"/>
              </a:solidFill>
            </a:endParaRPr>
          </a:p>
          <a:p>
            <a:pPr marL="0" indent="0" algn="l" rtl="0">
              <a:buNone/>
            </a:pPr>
            <a:r>
              <a:rPr lang="ru-RU" sz="1800" b="1" i="0" u="none" baseline="0" dirty="0" err="1">
                <a:solidFill>
                  <a:srgbClr val="FF0000"/>
                </a:solidFill>
              </a:rPr>
              <a:t>Руткиты</a:t>
            </a:r>
            <a:endParaRPr lang="ru-RU" sz="1800" b="1" i="0" u="none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Типи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мережевх</a:t>
            </a:r>
            <a:r>
              <a:rPr lang="ru-RU" sz="2800" b="0" i="0" u="none" baseline="0" dirty="0"/>
              <a:t> атак</a:t>
            </a:r>
            <a:endParaRPr lang="ru-RU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73437501"/>
              </p:ext>
            </p:extLst>
          </p:nvPr>
        </p:nvGraphicFramePr>
        <p:xfrm>
          <a:off x="1524000" y="1397000"/>
          <a:ext cx="6096000" cy="4721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79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Типи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мережевх</a:t>
            </a:r>
            <a:r>
              <a:rPr lang="ru-RU" sz="2800" b="0" i="0" u="none" baseline="0" dirty="0"/>
              <a:t> атак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28382" y="942755"/>
            <a:ext cx="805815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SYN-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флуд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одна з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різновидів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мережевих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атак типу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відмова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обслуговування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яка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полягає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відправці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великої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кількості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SYN-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запитів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запитів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підключення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 протоколу TCP) в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досить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короткий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термін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(RFC 4987).</a:t>
            </a:r>
          </a:p>
          <a:p>
            <a:pPr algn="just"/>
            <a:endParaRPr lang="ru-RU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Згідно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процесу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триразового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рукостискання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TCP,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клієнт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посилає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пакет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встановленим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прапором SYN (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synchronize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У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нього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сервер повинен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відповісти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комбінацією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прапорів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SYN + ACK (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acknowledges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Після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цього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клієнт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повинен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відповісти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пакетом з прапором ACK,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після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чого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з'єднання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вважається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встановленим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атаки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полягає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тому,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зловмисник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посилаючи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SYN-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запити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переповнює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сервері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цілі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атаки)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чергу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підключення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При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цьому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ігнорує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SYN + ACK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пакети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цілі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не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висилаючи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відповідні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пакети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підробляє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заголовок пакета таким чином,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SYN + ACK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відправляється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неіснуючу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адресу. У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черзі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підключень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з'являються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так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звані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напіввідкриті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з'єднання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Half-open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очікують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підтвердження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клієнта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Після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закінчення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певного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тайм-ауту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підключення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відкидаються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зловмисника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полягає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тому,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підтримувати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чергу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заповненої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таким чином,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допустити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нових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підключень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Через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клієнти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є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зловмисниками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не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можуть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встановити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зв'язок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встановлюють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її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істотними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затримками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Атака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ґрунтується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вразливості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обмеження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ресурсів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операційної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напіввідкритих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з'єднань</a:t>
            </a:r>
            <a:endParaRPr lang="ru-RU" sz="16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40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Смурфик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966" y="1485498"/>
            <a:ext cx="2460083" cy="339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Типи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мережевх</a:t>
            </a:r>
            <a:r>
              <a:rPr lang="ru-RU" sz="2800" b="0" i="0" u="none" baseline="0" dirty="0"/>
              <a:t> атак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1657655"/>
            <a:ext cx="54583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Атака </a:t>
            </a:r>
            <a:r>
              <a:rPr lang="ru-RU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Smurf</a:t>
            </a:r>
            <a:r>
              <a:rPr lang="ru-RU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є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розподілена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відмова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обслуговуванні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нападу, в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яких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велика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інтернет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протоколу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керуючих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повідомлень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(ICMP)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пакети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передбачуваної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жертви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підроблений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джерела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транслюються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комп'ютерній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мережі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використовуючи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 - адреса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широкомовної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розсилки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Більшість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пристроїв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мережі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замовчуванням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дадуть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надіславши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вихідний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IP-адреса.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Якщо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кількість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машин в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мережі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які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отримують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відповідають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ці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пакети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дуже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велике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комп'ютер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жертви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буде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переповнений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трафіком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сповільнити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роботу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комп'ютера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жертви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такої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міри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нею стане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неможливо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працювати</a:t>
            </a:r>
            <a:r>
              <a:rPr lang="ru-RU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003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Развідувальні</a:t>
            </a:r>
            <a:r>
              <a:rPr lang="ru-RU" sz="2800" b="0" i="0" u="none" baseline="0" dirty="0"/>
              <a:t> атаки</a:t>
            </a:r>
            <a:endParaRPr lang="ru-RU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294" y="2423159"/>
            <a:ext cx="5922323" cy="391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20979" y="1260348"/>
            <a:ext cx="5558475" cy="311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err="1">
                <a:solidFill>
                  <a:schemeClr val="bg2"/>
                </a:solidFill>
              </a:rPr>
              <a:t>Початкове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ru-RU" sz="1600" dirty="0" err="1">
                <a:solidFill>
                  <a:schemeClr val="bg2"/>
                </a:solidFill>
              </a:rPr>
              <a:t>опитування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ru-RU" sz="1600" dirty="0" err="1">
                <a:solidFill>
                  <a:schemeClr val="bg2"/>
                </a:solidFill>
              </a:rPr>
              <a:t>цілі</a:t>
            </a:r>
            <a:endParaRPr lang="ru-RU" sz="1600" dirty="0">
              <a:solidFill>
                <a:schemeClr val="bg2"/>
              </a:solidFill>
            </a:endParaRPr>
          </a:p>
          <a:p>
            <a:r>
              <a:rPr lang="ru-RU" sz="1600" dirty="0" err="1">
                <a:solidFill>
                  <a:schemeClr val="bg2"/>
                </a:solidFill>
              </a:rPr>
              <a:t>Відлуння-тестування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ru-RU" sz="1600" dirty="0" err="1">
                <a:solidFill>
                  <a:schemeClr val="bg2"/>
                </a:solidFill>
              </a:rPr>
              <a:t>цільової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ru-RU" sz="1600" dirty="0" err="1">
                <a:solidFill>
                  <a:schemeClr val="bg2"/>
                </a:solidFill>
              </a:rPr>
              <a:t>мережі</a:t>
            </a:r>
            <a:endParaRPr lang="ru-RU" sz="1600" dirty="0">
              <a:solidFill>
                <a:schemeClr val="bg2"/>
              </a:solidFill>
            </a:endParaRPr>
          </a:p>
          <a:p>
            <a:r>
              <a:rPr lang="ru-RU" sz="1600" dirty="0" err="1">
                <a:solidFill>
                  <a:schemeClr val="bg2"/>
                </a:solidFill>
              </a:rPr>
              <a:t>Сканування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ru-RU" sz="1600" dirty="0" err="1">
                <a:solidFill>
                  <a:schemeClr val="bg2"/>
                </a:solidFill>
              </a:rPr>
              <a:t>портів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ru-RU" sz="1600" dirty="0" err="1">
                <a:solidFill>
                  <a:schemeClr val="bg2"/>
                </a:solidFill>
              </a:rPr>
              <a:t>активних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en-US" sz="1600" dirty="0">
                <a:solidFill>
                  <a:schemeClr val="bg2"/>
                </a:solidFill>
              </a:rPr>
              <a:t>IP-</a:t>
            </a:r>
            <a:r>
              <a:rPr lang="ru-RU" sz="1600" dirty="0">
                <a:solidFill>
                  <a:schemeClr val="bg2"/>
                </a:solidFill>
              </a:rPr>
              <a:t>адрес</a:t>
            </a:r>
          </a:p>
          <a:p>
            <a:r>
              <a:rPr lang="ru-RU" sz="1600" dirty="0" err="1">
                <a:solidFill>
                  <a:schemeClr val="bg2"/>
                </a:solidFill>
              </a:rPr>
              <a:t>Сканери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ru-RU" sz="1600" dirty="0" err="1">
                <a:solidFill>
                  <a:schemeClr val="bg2"/>
                </a:solidFill>
              </a:rPr>
              <a:t>вразливостей</a:t>
            </a:r>
            <a:endParaRPr lang="ru-RU" sz="1600" dirty="0">
              <a:solidFill>
                <a:schemeClr val="bg2"/>
              </a:solidFill>
            </a:endParaRPr>
          </a:p>
          <a:p>
            <a:r>
              <a:rPr lang="ru-RU" sz="1600" dirty="0" err="1">
                <a:solidFill>
                  <a:schemeClr val="bg2"/>
                </a:solidFill>
              </a:rPr>
              <a:t>Інструменти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ru-RU" sz="1600" dirty="0" err="1">
                <a:solidFill>
                  <a:schemeClr val="bg2"/>
                </a:solidFill>
              </a:rPr>
              <a:t>експлойтів</a:t>
            </a:r>
            <a:endParaRPr lang="ru-RU" sz="1600" b="0" i="0" u="none" baseline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Атаки для </a:t>
            </a:r>
            <a:r>
              <a:rPr lang="ru-RU" sz="2800" b="0" i="0" u="none" baseline="0" dirty="0" err="1"/>
              <a:t>отримання</a:t>
            </a:r>
            <a:r>
              <a:rPr lang="ru-RU" sz="2800" b="0" i="0" u="none" baseline="0" dirty="0"/>
              <a:t> доступу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237488"/>
            <a:ext cx="8351520" cy="499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/>
              <a:t>Кілька</a:t>
            </a:r>
            <a:r>
              <a:rPr lang="ru-RU" sz="1800" dirty="0"/>
              <a:t> причин, за </a:t>
            </a:r>
            <a:r>
              <a:rPr lang="ru-RU" sz="1800" dirty="0" err="1"/>
              <a:t>якими</a:t>
            </a:r>
            <a:r>
              <a:rPr lang="ru-RU" sz="1800" dirty="0"/>
              <a:t> </a:t>
            </a:r>
            <a:r>
              <a:rPr lang="ru-RU" sz="1800" dirty="0" err="1"/>
              <a:t>зловмисники</a:t>
            </a:r>
            <a:r>
              <a:rPr lang="ru-RU" sz="1800" dirty="0"/>
              <a:t> </a:t>
            </a:r>
            <a:r>
              <a:rPr lang="ru-RU" sz="1800" dirty="0" err="1"/>
              <a:t>використовують</a:t>
            </a:r>
            <a:r>
              <a:rPr lang="ru-RU" sz="1800" dirty="0"/>
              <a:t> атаки доступу:</a:t>
            </a:r>
          </a:p>
          <a:p>
            <a:pPr marL="0" indent="361950">
              <a:buNone/>
            </a:pPr>
            <a:r>
              <a:rPr lang="ru-RU" sz="1800" dirty="0"/>
              <a:t>-для </a:t>
            </a:r>
            <a:r>
              <a:rPr lang="ru-RU" sz="1800" dirty="0" err="1"/>
              <a:t>отримання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endParaRPr lang="ru-RU" sz="1800" dirty="0"/>
          </a:p>
          <a:p>
            <a:pPr marL="0" indent="361950">
              <a:buNone/>
            </a:pPr>
            <a:r>
              <a:rPr lang="ru-RU" sz="1800" dirty="0"/>
              <a:t>-для </a:t>
            </a:r>
            <a:r>
              <a:rPr lang="ru-RU" sz="1800" dirty="0" err="1"/>
              <a:t>отримання</a:t>
            </a:r>
            <a:r>
              <a:rPr lang="ru-RU" sz="1800" dirty="0"/>
              <a:t> доступу</a:t>
            </a:r>
          </a:p>
          <a:p>
            <a:pPr marL="0" indent="361950">
              <a:buNone/>
            </a:pPr>
            <a:r>
              <a:rPr lang="ru-RU" sz="1800" dirty="0"/>
              <a:t>-для </a:t>
            </a:r>
            <a:r>
              <a:rPr lang="ru-RU" sz="1800" dirty="0" err="1"/>
              <a:t>ескалації</a:t>
            </a:r>
            <a:r>
              <a:rPr lang="ru-RU" sz="1800" dirty="0"/>
              <a:t> </a:t>
            </a:r>
            <a:r>
              <a:rPr lang="ru-RU" sz="1800" dirty="0" err="1"/>
              <a:t>привілеїв</a:t>
            </a:r>
            <a:r>
              <a:rPr lang="ru-RU" sz="1800" dirty="0"/>
              <a:t> доступу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 err="1"/>
              <a:t>Приклади</a:t>
            </a:r>
            <a:r>
              <a:rPr lang="ru-RU" sz="1800" dirty="0"/>
              <a:t> </a:t>
            </a:r>
            <a:r>
              <a:rPr lang="ru-RU" sz="1800" dirty="0" err="1"/>
              <a:t>типів</a:t>
            </a:r>
            <a:r>
              <a:rPr lang="ru-RU" sz="1800" dirty="0"/>
              <a:t> атак для </a:t>
            </a:r>
            <a:r>
              <a:rPr lang="ru-RU" sz="1800" dirty="0" err="1"/>
              <a:t>отримання</a:t>
            </a:r>
            <a:r>
              <a:rPr lang="ru-RU" sz="1800" dirty="0"/>
              <a:t> доступу:</a:t>
            </a:r>
          </a:p>
          <a:p>
            <a:pPr marL="0" indent="361950">
              <a:buNone/>
            </a:pPr>
            <a:r>
              <a:rPr lang="ru-RU" sz="1800" dirty="0"/>
              <a:t>-злом пароля</a:t>
            </a:r>
          </a:p>
          <a:p>
            <a:pPr marL="0" indent="361950">
              <a:buNone/>
            </a:pPr>
            <a:r>
              <a:rPr lang="ru-RU" sz="1800" dirty="0"/>
              <a:t>-</a:t>
            </a:r>
            <a:r>
              <a:rPr lang="ru-RU" sz="1800" dirty="0" err="1"/>
              <a:t>зловживання</a:t>
            </a:r>
            <a:r>
              <a:rPr lang="ru-RU" sz="1800" dirty="0"/>
              <a:t> </a:t>
            </a:r>
            <a:r>
              <a:rPr lang="ru-RU" sz="1800" dirty="0" err="1"/>
              <a:t>довірою</a:t>
            </a:r>
            <a:endParaRPr lang="ru-RU" sz="1800" dirty="0"/>
          </a:p>
          <a:p>
            <a:pPr marL="0" indent="361950">
              <a:buNone/>
            </a:pPr>
            <a:r>
              <a:rPr lang="ru-RU" sz="1800" dirty="0"/>
              <a:t>-</a:t>
            </a:r>
            <a:r>
              <a:rPr lang="ru-RU" sz="1800" dirty="0" err="1"/>
              <a:t>перенаправлення</a:t>
            </a:r>
            <a:r>
              <a:rPr lang="ru-RU" sz="1800" dirty="0"/>
              <a:t> </a:t>
            </a:r>
            <a:r>
              <a:rPr lang="ru-RU" sz="1800" dirty="0" err="1"/>
              <a:t>портів</a:t>
            </a:r>
            <a:endParaRPr lang="ru-RU" sz="1800" dirty="0"/>
          </a:p>
          <a:p>
            <a:pPr marL="0" indent="361950">
              <a:buNone/>
            </a:pPr>
            <a:r>
              <a:rPr lang="ru-RU" sz="1800" dirty="0"/>
              <a:t>-</a:t>
            </a:r>
            <a:r>
              <a:rPr lang="ru-RU" sz="1800" dirty="0" err="1"/>
              <a:t>людина</a:t>
            </a:r>
            <a:r>
              <a:rPr lang="ru-RU" sz="1800" dirty="0"/>
              <a:t> </a:t>
            </a:r>
            <a:r>
              <a:rPr lang="ru-RU" sz="1800" dirty="0" err="1"/>
              <a:t>посередині</a:t>
            </a:r>
            <a:r>
              <a:rPr lang="ru-RU" sz="1800" dirty="0"/>
              <a:t> (</a:t>
            </a:r>
            <a:r>
              <a:rPr lang="en-US" sz="1800" dirty="0"/>
              <a:t>Man-in-the-middle)</a:t>
            </a:r>
          </a:p>
          <a:p>
            <a:pPr marL="0" indent="361950">
              <a:buNone/>
            </a:pPr>
            <a:r>
              <a:rPr lang="ru-RU" sz="1800" dirty="0"/>
              <a:t>-</a:t>
            </a:r>
            <a:r>
              <a:rPr lang="ru-RU" sz="1800" dirty="0" err="1"/>
              <a:t>переповнення</a:t>
            </a:r>
            <a:r>
              <a:rPr lang="ru-RU" sz="1800" dirty="0"/>
              <a:t> буфера</a:t>
            </a:r>
          </a:p>
          <a:p>
            <a:pPr marL="0" indent="361950">
              <a:buNone/>
            </a:pPr>
            <a:r>
              <a:rPr lang="uk-UA" sz="1800" dirty="0"/>
              <a:t>-</a:t>
            </a:r>
            <a:r>
              <a:rPr lang="en-US" sz="1800" dirty="0"/>
              <a:t>IP-, MAC-, DHCP-</a:t>
            </a:r>
            <a:r>
              <a:rPr lang="ru-RU" sz="1800" dirty="0" err="1"/>
              <a:t>спуфінг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539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Соціальна</a:t>
            </a:r>
            <a:r>
              <a:rPr lang="ru-RU" sz="2800" b="0" i="0" u="none" dirty="0"/>
              <a:t> </a:t>
            </a:r>
            <a:r>
              <a:rPr lang="ru-RU" sz="2800" dirty="0" err="1"/>
              <a:t>і</a:t>
            </a:r>
            <a:r>
              <a:rPr lang="ru-RU" sz="2800" b="0" i="0" u="none" baseline="0" dirty="0" err="1"/>
              <a:t>нженерія</a:t>
            </a:r>
            <a:endParaRPr lang="ru-RU" sz="2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674" y="942755"/>
            <a:ext cx="5291120" cy="384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45272" y="1366884"/>
            <a:ext cx="3338966" cy="311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 err="1">
                <a:solidFill>
                  <a:schemeClr val="bg2"/>
                </a:solidFill>
              </a:rPr>
              <a:t>претекстінг</a:t>
            </a:r>
            <a:endParaRPr lang="ru-RU" sz="1600" dirty="0">
              <a:solidFill>
                <a:schemeClr val="bg2"/>
              </a:solidFill>
            </a:endParaRPr>
          </a:p>
          <a:p>
            <a:r>
              <a:rPr lang="ru-RU" sz="1600" dirty="0" err="1">
                <a:solidFill>
                  <a:schemeClr val="bg2"/>
                </a:solidFill>
              </a:rPr>
              <a:t>фішинг</a:t>
            </a:r>
            <a:endParaRPr lang="ru-RU" sz="1600" dirty="0">
              <a:solidFill>
                <a:schemeClr val="bg2"/>
              </a:solidFill>
            </a:endParaRPr>
          </a:p>
          <a:p>
            <a:r>
              <a:rPr lang="ru-RU" sz="1600" dirty="0" err="1">
                <a:solidFill>
                  <a:schemeClr val="bg2"/>
                </a:solidFill>
              </a:rPr>
              <a:t>цільовий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ru-RU" sz="1600" dirty="0" err="1">
                <a:solidFill>
                  <a:schemeClr val="bg2"/>
                </a:solidFill>
              </a:rPr>
              <a:t>фішинг</a:t>
            </a:r>
            <a:endParaRPr lang="ru-RU" sz="1600" dirty="0">
              <a:solidFill>
                <a:schemeClr val="bg2"/>
              </a:solidFill>
            </a:endParaRPr>
          </a:p>
          <a:p>
            <a:r>
              <a:rPr lang="ru-RU" sz="1600" dirty="0">
                <a:solidFill>
                  <a:schemeClr val="bg2"/>
                </a:solidFill>
              </a:rPr>
              <a:t>спам</a:t>
            </a:r>
          </a:p>
          <a:p>
            <a:r>
              <a:rPr lang="ru-RU" sz="1600" dirty="0" err="1">
                <a:solidFill>
                  <a:schemeClr val="bg2"/>
                </a:solidFill>
              </a:rPr>
              <a:t>несанкціонований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ru-RU" sz="1600" dirty="0" err="1">
                <a:solidFill>
                  <a:schemeClr val="bg2"/>
                </a:solidFill>
              </a:rPr>
              <a:t>прохід</a:t>
            </a:r>
            <a:r>
              <a:rPr lang="ru-RU" sz="1600" dirty="0">
                <a:solidFill>
                  <a:schemeClr val="bg2"/>
                </a:solidFill>
              </a:rPr>
              <a:t> по одному </a:t>
            </a:r>
            <a:r>
              <a:rPr lang="ru-RU" sz="1600" dirty="0" err="1">
                <a:solidFill>
                  <a:schemeClr val="bg2"/>
                </a:solidFill>
              </a:rPr>
              <a:t>посвідченню</a:t>
            </a:r>
            <a:endParaRPr lang="ru-RU" sz="1600" dirty="0">
              <a:solidFill>
                <a:schemeClr val="bg2"/>
              </a:solidFill>
            </a:endParaRPr>
          </a:p>
          <a:p>
            <a:r>
              <a:rPr lang="ru-RU" sz="1600" dirty="0" err="1">
                <a:solidFill>
                  <a:schemeClr val="bg2"/>
                </a:solidFill>
              </a:rPr>
              <a:t>послуга</a:t>
            </a:r>
            <a:r>
              <a:rPr lang="ru-RU" sz="1600" dirty="0">
                <a:solidFill>
                  <a:schemeClr val="bg2"/>
                </a:solidFill>
              </a:rPr>
              <a:t> за </a:t>
            </a:r>
            <a:r>
              <a:rPr lang="ru-RU" sz="1600" dirty="0" err="1">
                <a:solidFill>
                  <a:schemeClr val="bg2"/>
                </a:solidFill>
              </a:rPr>
              <a:t>послугу</a:t>
            </a:r>
            <a:endParaRPr lang="ru-RU" sz="1600" dirty="0">
              <a:solidFill>
                <a:schemeClr val="bg2"/>
              </a:solidFill>
            </a:endParaRPr>
          </a:p>
          <a:p>
            <a:r>
              <a:rPr lang="ru-RU" sz="1600" dirty="0">
                <a:solidFill>
                  <a:schemeClr val="bg2"/>
                </a:solidFill>
              </a:rPr>
              <a:t>ловля на </a:t>
            </a:r>
            <a:r>
              <a:rPr lang="ru-RU" sz="1600" dirty="0" err="1">
                <a:solidFill>
                  <a:schemeClr val="bg2"/>
                </a:solidFill>
              </a:rPr>
              <a:t>живця</a:t>
            </a:r>
            <a:endParaRPr lang="ru-RU" sz="1600" b="0" i="0" u="none" baseline="0" dirty="0">
              <a:solidFill>
                <a:schemeClr val="bg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83234" y="4488176"/>
            <a:ext cx="45720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ru-RU" sz="1600" b="1" dirty="0" err="1">
                <a:solidFill>
                  <a:srgbClr val="222222"/>
                </a:solidFill>
                <a:latin typeface="arial" panose="020B0604020202020204" pitchFamily="34" charset="0"/>
              </a:rPr>
              <a:t>Претекстінг</a:t>
            </a:r>
            <a:r>
              <a:rPr lang="ru-RU" sz="1600" b="1" dirty="0">
                <a:solidFill>
                  <a:srgbClr val="222222"/>
                </a:solidFill>
                <a:latin typeface="arial" panose="020B0604020202020204" pitchFamily="34" charset="0"/>
              </a:rPr>
              <a:t> -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це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дія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відпрацьована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за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заздалегідь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складеним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сценарієм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(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претексту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). В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результаті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ціль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(жертва) повинна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видати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певну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інформацію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або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вчинити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певну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дію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Цей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вид атак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застосовується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зазвичай</a:t>
            </a:r>
            <a:r>
              <a:rPr lang="ru-RU" sz="1600" dirty="0">
                <a:solidFill>
                  <a:srgbClr val="222222"/>
                </a:solidFill>
                <a:latin typeface="arial" panose="020B0604020202020204" pitchFamily="34" charset="0"/>
              </a:rPr>
              <a:t> по телефону.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412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49" y="228381"/>
            <a:ext cx="3842719" cy="279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Соціальна</a:t>
            </a:r>
            <a:r>
              <a:rPr lang="ru-RU" sz="2800" b="0" i="0" u="none" dirty="0"/>
              <a:t> </a:t>
            </a:r>
            <a:r>
              <a:rPr lang="ru-RU" sz="2800" dirty="0" err="1"/>
              <a:t>і</a:t>
            </a:r>
            <a:r>
              <a:rPr lang="ru-RU" sz="2800" b="0" i="0" u="none" baseline="0" dirty="0" err="1"/>
              <a:t>нженерія</a:t>
            </a:r>
            <a:endParaRPr lang="ru-RU" sz="28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15427" y="2000030"/>
            <a:ext cx="869522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Соціальна</a:t>
            </a:r>
            <a:r>
              <a:rPr lang="ru-RU" sz="1400" b="1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інженерія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-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управління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діями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людини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без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технічних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засобів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Метод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заснований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використанні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слабкостей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людського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фактора і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вважається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дуже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руйнівним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Найчастіше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соціальну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інженерію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розглядають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незаконний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отримання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проте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зовсім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так.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Соціальну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інженерію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також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використовувати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в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законних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цілях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і не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тільки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отримання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 і для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здійснення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дій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конкретною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людиною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Сьогодні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соціальну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інженерію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найчастіше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використовують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інтернеті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для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отримання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закритої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яка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представляє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велику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цінність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Зловмисник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одержує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інформацію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наприклад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шляхом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збору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службовців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об'єкта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атаки, за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допомогою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звичайного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телефонного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дзвінка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шляхом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проникнення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організацію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виглядом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її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службовця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Зловмисник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подзвонити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працівникові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компанії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виглядом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технічної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і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вивідати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пароль, пославшись на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необхідність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вирішення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невеликої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комп'ютерній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системі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Дуже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часто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цей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трюк проходить.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Імена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службовців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вдається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дізнатися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після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низки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дзвінків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вивчення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імен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керівників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сайті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компанії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інших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джерел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відкритої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звітів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реклами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т. п.).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Використовуючи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реальні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імена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розмові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зі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службою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технічної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зловмисник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розповідає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вигадану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історію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потрапити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важливу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нараду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сайті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своїм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обліковим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записом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віддаленого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доступу.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Іншою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підмогою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даному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методі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є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дослідження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сміття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організацій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віртуальних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сміттєвих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кошиків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крадіжка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портативного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комп'ютера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носіїв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Даний метод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використовується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коли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зловмисник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окреслив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як жертву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конкретну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компанію</a:t>
            </a:r>
            <a:r>
              <a:rPr lang="ru-RU" sz="1400" dirty="0">
                <a:solidFill>
                  <a:srgbClr val="0011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60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Атаки «</a:t>
            </a:r>
            <a:r>
              <a:rPr lang="ru-RU" sz="2800" b="0" i="0" u="none" baseline="0" dirty="0" err="1"/>
              <a:t>відмова</a:t>
            </a:r>
            <a:r>
              <a:rPr lang="ru-RU" sz="2800" b="0" i="0" u="none" baseline="0" dirty="0"/>
              <a:t> в </a:t>
            </a:r>
            <a:r>
              <a:rPr lang="ru-RU" sz="2800" b="0" i="0" u="none" baseline="0" dirty="0" err="1"/>
              <a:t>обслуговуванні</a:t>
            </a:r>
            <a:r>
              <a:rPr lang="ru-RU" sz="2800" b="0" i="0" u="none" baseline="0" dirty="0"/>
              <a:t>»</a:t>
            </a:r>
            <a:endParaRPr lang="ru-RU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" y="1340240"/>
            <a:ext cx="8404860" cy="464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1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/>
              <a:t>Причини для </a:t>
            </a:r>
            <a:r>
              <a:rPr lang="ru-RU" sz="2800" dirty="0" err="1"/>
              <a:t>забезпечення</a:t>
            </a:r>
            <a:r>
              <a:rPr lang="ru-RU" sz="2800" dirty="0"/>
              <a:t> </a:t>
            </a:r>
            <a:r>
              <a:rPr lang="ru-RU" sz="2800" dirty="0" err="1"/>
              <a:t>мережевої</a:t>
            </a:r>
            <a:r>
              <a:rPr lang="ru-RU" sz="2800" dirty="0"/>
              <a:t> </a:t>
            </a:r>
            <a:r>
              <a:rPr lang="ru-RU" sz="2800" dirty="0" err="1"/>
              <a:t>безпеки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640080" y="1237488"/>
            <a:ext cx="4696418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 err="1"/>
              <a:t>Загальноприйняті</a:t>
            </a:r>
            <a:r>
              <a:rPr lang="ru-RU" sz="1600" dirty="0"/>
              <a:t> </a:t>
            </a:r>
            <a:r>
              <a:rPr lang="ru-RU" sz="1600" dirty="0" err="1"/>
              <a:t>терміни</a:t>
            </a:r>
            <a:r>
              <a:rPr lang="ru-RU" sz="1600" dirty="0"/>
              <a:t> </a:t>
            </a:r>
            <a:r>
              <a:rPr lang="ru-RU" sz="1600" dirty="0" err="1"/>
              <a:t>мережевої</a:t>
            </a:r>
            <a:r>
              <a:rPr lang="ru-RU" sz="1600" dirty="0"/>
              <a:t> </a:t>
            </a:r>
            <a:r>
              <a:rPr lang="ru-RU" sz="1600" dirty="0" err="1"/>
              <a:t>безпеки</a:t>
            </a:r>
            <a:endParaRPr lang="ru-RU" sz="1600" dirty="0"/>
          </a:p>
          <a:p>
            <a:pPr marL="0" indent="0">
              <a:buNone/>
            </a:pPr>
            <a:r>
              <a:rPr lang="ru-RU" sz="1600" dirty="0"/>
              <a:t>-</a:t>
            </a:r>
            <a:r>
              <a:rPr lang="ru-RU" sz="1600" dirty="0" err="1"/>
              <a:t>Загроза</a:t>
            </a:r>
            <a:endParaRPr lang="ru-RU" sz="1600" dirty="0"/>
          </a:p>
          <a:p>
            <a:pPr marL="0" indent="0">
              <a:buNone/>
            </a:pPr>
            <a:r>
              <a:rPr lang="ru-RU" sz="1600" dirty="0"/>
              <a:t>-</a:t>
            </a:r>
            <a:r>
              <a:rPr lang="ru-RU" sz="1600" dirty="0" err="1"/>
              <a:t>Уразливість</a:t>
            </a:r>
            <a:endParaRPr lang="ru-RU" sz="1600" dirty="0"/>
          </a:p>
          <a:p>
            <a:pPr marL="0" indent="0">
              <a:buNone/>
            </a:pPr>
            <a:r>
              <a:rPr lang="ru-RU" sz="1600" dirty="0"/>
              <a:t>-</a:t>
            </a:r>
            <a:r>
              <a:rPr lang="ru-RU" sz="1600" dirty="0" err="1"/>
              <a:t>Нейтралізація</a:t>
            </a:r>
            <a:endParaRPr lang="ru-RU" sz="1600" dirty="0"/>
          </a:p>
          <a:p>
            <a:pPr marL="0" indent="0">
              <a:buNone/>
            </a:pPr>
            <a:r>
              <a:rPr lang="ru-RU" sz="1600" dirty="0"/>
              <a:t>-</a:t>
            </a:r>
            <a:r>
              <a:rPr lang="ru-RU" sz="1600" dirty="0" err="1"/>
              <a:t>Ризик</a:t>
            </a:r>
            <a:endParaRPr lang="ru-RU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404360" y="2822656"/>
            <a:ext cx="4053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ru-RU" sz="1600" b="0" i="0" u="none" baseline="0"/>
              <a:t>Cisco Security Intelligence Operations</a:t>
            </a:r>
            <a:endParaRPr lang="ru-RU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32" y="1805940"/>
            <a:ext cx="5727041" cy="401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2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DDoS-атаки</a:t>
            </a:r>
            <a:endParaRPr lang="ru-RU" sz="2800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40080" y="1237488"/>
            <a:ext cx="7917180" cy="499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ru-RU" sz="1800" dirty="0" err="1"/>
              <a:t>Зловмисник</a:t>
            </a:r>
            <a:r>
              <a:rPr lang="ru-RU" sz="1800" dirty="0"/>
              <a:t> </a:t>
            </a:r>
            <a:r>
              <a:rPr lang="ru-RU" sz="1800" dirty="0" err="1"/>
              <a:t>будує</a:t>
            </a:r>
            <a:r>
              <a:rPr lang="ru-RU" sz="1800" dirty="0"/>
              <a:t> мережу </a:t>
            </a:r>
            <a:r>
              <a:rPr lang="ru-RU" sz="1800" dirty="0" err="1"/>
              <a:t>заражених</a:t>
            </a:r>
            <a:r>
              <a:rPr lang="ru-RU" sz="1800" dirty="0"/>
              <a:t> машин.</a:t>
            </a:r>
          </a:p>
          <a:p>
            <a:pPr marL="0" indent="361950">
              <a:buNone/>
            </a:pPr>
            <a:r>
              <a:rPr lang="ru-RU" sz="1600" dirty="0"/>
              <a:t>-Мережа </a:t>
            </a:r>
            <a:r>
              <a:rPr lang="ru-RU" sz="1600" dirty="0" err="1"/>
              <a:t>із</a:t>
            </a:r>
            <a:r>
              <a:rPr lang="ru-RU" sz="1600" dirty="0"/>
              <a:t> </a:t>
            </a:r>
            <a:r>
              <a:rPr lang="ru-RU" sz="1600" dirty="0" err="1"/>
              <a:t>заражених</a:t>
            </a:r>
            <a:r>
              <a:rPr lang="ru-RU" sz="1600" dirty="0"/>
              <a:t> </a:t>
            </a:r>
            <a:r>
              <a:rPr lang="ru-RU" sz="1600" dirty="0" err="1"/>
              <a:t>хостів</a:t>
            </a:r>
            <a:r>
              <a:rPr lang="ru-RU" sz="1600" dirty="0"/>
              <a:t> </a:t>
            </a:r>
            <a:r>
              <a:rPr lang="ru-RU" sz="1600" dirty="0" err="1"/>
              <a:t>називається</a:t>
            </a:r>
            <a:r>
              <a:rPr lang="ru-RU" sz="1600" dirty="0"/>
              <a:t> </a:t>
            </a:r>
            <a:r>
              <a:rPr lang="ru-RU" sz="1600" dirty="0" err="1"/>
              <a:t>ботнет</a:t>
            </a:r>
            <a:r>
              <a:rPr lang="ru-RU" sz="1600" dirty="0"/>
              <a:t>.</a:t>
            </a:r>
          </a:p>
          <a:p>
            <a:pPr marL="0" indent="361950">
              <a:buNone/>
            </a:pPr>
            <a:r>
              <a:rPr lang="ru-RU" sz="1600" dirty="0"/>
              <a:t>-</a:t>
            </a:r>
            <a:r>
              <a:rPr lang="ru-RU" sz="1600" dirty="0" err="1"/>
              <a:t>Скомпрометовані</a:t>
            </a:r>
            <a:r>
              <a:rPr lang="ru-RU" sz="1600" dirty="0"/>
              <a:t> </a:t>
            </a:r>
            <a:r>
              <a:rPr lang="ru-RU" sz="1600" dirty="0" err="1"/>
              <a:t>комп'ютери</a:t>
            </a:r>
            <a:r>
              <a:rPr lang="ru-RU" sz="1600" dirty="0"/>
              <a:t> </a:t>
            </a:r>
            <a:r>
              <a:rPr lang="ru-RU" sz="1600" dirty="0" err="1"/>
              <a:t>називаються</a:t>
            </a:r>
            <a:r>
              <a:rPr lang="ru-RU" sz="1600" dirty="0"/>
              <a:t> </a:t>
            </a:r>
            <a:r>
              <a:rPr lang="ru-RU" sz="1600" dirty="0" err="1"/>
              <a:t>зомбі</a:t>
            </a:r>
            <a:r>
              <a:rPr lang="ru-RU" sz="1600" dirty="0"/>
              <a:t>.</a:t>
            </a:r>
          </a:p>
          <a:p>
            <a:pPr marL="0" indent="361950">
              <a:buNone/>
            </a:pPr>
            <a:r>
              <a:rPr lang="ru-RU" sz="1600" dirty="0"/>
              <a:t>-</a:t>
            </a:r>
            <a:r>
              <a:rPr lang="ru-RU" sz="1600" dirty="0" err="1"/>
              <a:t>Зомбі</a:t>
            </a:r>
            <a:r>
              <a:rPr lang="ru-RU" sz="1600" dirty="0"/>
              <a:t> </a:t>
            </a:r>
            <a:r>
              <a:rPr lang="ru-RU" sz="1600" dirty="0" err="1"/>
              <a:t>контролюються</a:t>
            </a:r>
            <a:r>
              <a:rPr lang="ru-RU" sz="1600" dirty="0"/>
              <a:t> системами-</a:t>
            </a:r>
            <a:r>
              <a:rPr lang="ru-RU" sz="1600" dirty="0" err="1"/>
              <a:t>обробникам</a:t>
            </a:r>
            <a:r>
              <a:rPr lang="ru-RU" sz="1600" dirty="0"/>
              <a:t>.</a:t>
            </a:r>
          </a:p>
          <a:p>
            <a:pPr marL="0" indent="0">
              <a:buNone/>
            </a:pPr>
            <a:r>
              <a:rPr lang="ru-RU" sz="1800" dirty="0"/>
              <a:t>2.Комп'ютери-зомбі </a:t>
            </a:r>
            <a:r>
              <a:rPr lang="ru-RU" sz="1800" dirty="0" err="1"/>
              <a:t>продовжують</a:t>
            </a:r>
            <a:r>
              <a:rPr lang="ru-RU" sz="1800" dirty="0"/>
              <a:t> </a:t>
            </a:r>
            <a:r>
              <a:rPr lang="ru-RU" sz="1800" dirty="0" err="1"/>
              <a:t>сканування</a:t>
            </a:r>
            <a:r>
              <a:rPr lang="ru-RU" sz="1800" dirty="0"/>
              <a:t> і </a:t>
            </a:r>
            <a:r>
              <a:rPr lang="ru-RU" sz="1800" dirty="0" err="1"/>
              <a:t>заражають</a:t>
            </a:r>
            <a:r>
              <a:rPr lang="ru-RU" sz="1800" dirty="0"/>
              <a:t> </a:t>
            </a:r>
            <a:r>
              <a:rPr lang="ru-RU" sz="1800" dirty="0" err="1"/>
              <a:t>ще</a:t>
            </a:r>
            <a:r>
              <a:rPr lang="ru-RU" sz="1800" dirty="0"/>
              <a:t> </a:t>
            </a:r>
            <a:r>
              <a:rPr lang="ru-RU" sz="1800" dirty="0" err="1"/>
              <a:t>більше</a:t>
            </a:r>
            <a:r>
              <a:rPr lang="ru-RU" sz="1800" dirty="0"/>
              <a:t> </a:t>
            </a:r>
            <a:r>
              <a:rPr lang="ru-RU" sz="1800" dirty="0" err="1"/>
              <a:t>цілей</a:t>
            </a:r>
            <a:r>
              <a:rPr lang="ru-RU" sz="1800" dirty="0"/>
              <a:t>.</a:t>
            </a:r>
          </a:p>
          <a:p>
            <a:pPr marL="0" indent="0">
              <a:buNone/>
            </a:pPr>
            <a:r>
              <a:rPr lang="ru-RU" sz="1800" dirty="0"/>
              <a:t>3.Хакери </a:t>
            </a:r>
            <a:r>
              <a:rPr lang="ru-RU" sz="1800" dirty="0" err="1"/>
              <a:t>дають</a:t>
            </a:r>
            <a:r>
              <a:rPr lang="ru-RU" sz="1800" dirty="0"/>
              <a:t> системам-</a:t>
            </a:r>
            <a:r>
              <a:rPr lang="ru-RU" sz="1800" dirty="0" err="1"/>
              <a:t>обробникам</a:t>
            </a:r>
            <a:r>
              <a:rPr lang="ru-RU" sz="1800" dirty="0"/>
              <a:t> команду на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/>
              <a:t>ботнетом</a:t>
            </a:r>
            <a:r>
              <a:rPr lang="ru-RU" sz="1800" dirty="0"/>
              <a:t> </a:t>
            </a:r>
            <a:r>
              <a:rPr lang="ru-RU" sz="1800" dirty="0" err="1"/>
              <a:t>зомбі</a:t>
            </a:r>
            <a:r>
              <a:rPr lang="ru-RU" sz="1800" dirty="0"/>
              <a:t> </a:t>
            </a:r>
            <a:r>
              <a:rPr lang="en-US" sz="1800" dirty="0" err="1"/>
              <a:t>DDoS</a:t>
            </a:r>
            <a:r>
              <a:rPr lang="en-US" sz="1800" dirty="0"/>
              <a:t>-</a:t>
            </a:r>
            <a:r>
              <a:rPr lang="ru-RU" sz="1800" dirty="0"/>
              <a:t>атаки.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52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 err="1"/>
              <a:t>Захист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мережі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937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Фахівці</a:t>
            </a:r>
            <a:r>
              <a:rPr lang="ru-RU" sz="2800" dirty="0"/>
              <a:t> з </a:t>
            </a:r>
            <a:r>
              <a:rPr lang="ru-RU" sz="2800" dirty="0" err="1"/>
              <a:t>мережевої</a:t>
            </a:r>
            <a:r>
              <a:rPr lang="ru-RU" sz="2800" dirty="0"/>
              <a:t> </a:t>
            </a:r>
            <a:r>
              <a:rPr lang="ru-RU" sz="2800" dirty="0" err="1"/>
              <a:t>безпеки</a:t>
            </a:r>
            <a:endParaRPr lang="ru-RU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111568"/>
            <a:ext cx="824865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2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Організації</a:t>
            </a:r>
            <a:r>
              <a:rPr lang="ru-RU" sz="2800" dirty="0"/>
              <a:t> з </a:t>
            </a:r>
            <a:r>
              <a:rPr lang="ru-RU" sz="2800" dirty="0" err="1"/>
              <a:t>мережевої</a:t>
            </a:r>
            <a:r>
              <a:rPr lang="ru-RU" sz="2800" dirty="0"/>
              <a:t> </a:t>
            </a:r>
            <a:r>
              <a:rPr lang="ru-RU" sz="2800" dirty="0" err="1"/>
              <a:t>безпеки</a:t>
            </a:r>
            <a:endParaRPr lang="ru-RU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3" y="1087233"/>
            <a:ext cx="7945754" cy="515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Конфиденційність</a:t>
            </a:r>
            <a:r>
              <a:rPr lang="ru-RU" sz="2800" dirty="0"/>
              <a:t>, </a:t>
            </a:r>
            <a:r>
              <a:rPr lang="ru-RU" sz="2800" dirty="0" err="1"/>
              <a:t>цілісність</a:t>
            </a:r>
            <a:r>
              <a:rPr lang="ru-RU" sz="2800" dirty="0"/>
              <a:t>, </a:t>
            </a:r>
            <a:r>
              <a:rPr lang="ru-RU" sz="2800" dirty="0" err="1"/>
              <a:t>доступність</a:t>
            </a:r>
            <a:endParaRPr lang="ru-RU" sz="28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45194915"/>
              </p:ext>
            </p:extLst>
          </p:nvPr>
        </p:nvGraphicFramePr>
        <p:xfrm>
          <a:off x="461010" y="982980"/>
          <a:ext cx="8221980" cy="5295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88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ru-RU" sz="2800" dirty="0"/>
            </a:br>
            <a:r>
              <a:rPr lang="ru-RU" sz="2800" dirty="0" err="1"/>
              <a:t>Області</a:t>
            </a:r>
            <a:r>
              <a:rPr lang="ru-RU" sz="2800" dirty="0"/>
              <a:t> </a:t>
            </a:r>
            <a:r>
              <a:rPr lang="ru-RU" sz="2800" dirty="0" err="1"/>
              <a:t>мережевої</a:t>
            </a:r>
            <a:r>
              <a:rPr lang="ru-RU" sz="2800" dirty="0"/>
              <a:t> </a:t>
            </a:r>
            <a:r>
              <a:rPr lang="ru-RU" sz="2800" dirty="0" err="1"/>
              <a:t>безпеки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607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Області</a:t>
            </a:r>
            <a:r>
              <a:rPr lang="ru-RU" sz="2800" dirty="0"/>
              <a:t> </a:t>
            </a:r>
            <a:r>
              <a:rPr lang="ru-RU" sz="2800" dirty="0" err="1"/>
              <a:t>мережевої</a:t>
            </a:r>
            <a:r>
              <a:rPr lang="ru-RU" sz="2800" dirty="0"/>
              <a:t> </a:t>
            </a:r>
            <a:r>
              <a:rPr lang="ru-RU" sz="2800" dirty="0" err="1"/>
              <a:t>безпеки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210710"/>
            <a:ext cx="7917180" cy="5083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err="1"/>
              <a:t>Оцінка</a:t>
            </a:r>
            <a:r>
              <a:rPr lang="ru-RU" sz="1400" dirty="0"/>
              <a:t> </a:t>
            </a:r>
            <a:r>
              <a:rPr lang="ru-RU" sz="1400" dirty="0" err="1"/>
              <a:t>ризику</a:t>
            </a:r>
            <a:endParaRPr lang="ru-RU" sz="1400" dirty="0"/>
          </a:p>
          <a:p>
            <a:r>
              <a:rPr lang="ru-RU" sz="1400" dirty="0" err="1"/>
              <a:t>Політика</a:t>
            </a:r>
            <a:r>
              <a:rPr lang="ru-RU" sz="1400" dirty="0"/>
              <a:t> </a:t>
            </a:r>
            <a:r>
              <a:rPr lang="ru-RU" sz="1400" dirty="0" err="1"/>
              <a:t>безпеки</a:t>
            </a:r>
            <a:endParaRPr lang="ru-RU" sz="1400" dirty="0"/>
          </a:p>
          <a:p>
            <a:r>
              <a:rPr lang="ru-RU" sz="1400" dirty="0" err="1"/>
              <a:t>Організація</a:t>
            </a:r>
            <a:r>
              <a:rPr lang="ru-RU" sz="1400" dirty="0"/>
              <a:t> </a:t>
            </a:r>
            <a:r>
              <a:rPr lang="ru-RU" sz="1400" dirty="0" err="1"/>
              <a:t>інформаційної</a:t>
            </a:r>
            <a:r>
              <a:rPr lang="ru-RU" sz="1400" dirty="0"/>
              <a:t> </a:t>
            </a:r>
            <a:r>
              <a:rPr lang="ru-RU" sz="1400" dirty="0" err="1"/>
              <a:t>безпеки</a:t>
            </a:r>
            <a:endParaRPr lang="ru-RU" sz="1400" dirty="0"/>
          </a:p>
          <a:p>
            <a:r>
              <a:rPr lang="ru-RU" sz="1400" dirty="0" err="1"/>
              <a:t>Управління</a:t>
            </a:r>
            <a:r>
              <a:rPr lang="ru-RU" sz="1400" dirty="0"/>
              <a:t> активами</a:t>
            </a:r>
          </a:p>
          <a:p>
            <a:r>
              <a:rPr lang="ru-RU" sz="1400" dirty="0" err="1"/>
              <a:t>Забезпечення</a:t>
            </a:r>
            <a:r>
              <a:rPr lang="ru-RU" sz="1400" dirty="0"/>
              <a:t> </a:t>
            </a:r>
            <a:r>
              <a:rPr lang="ru-RU" sz="1400" dirty="0" err="1"/>
              <a:t>безпеки</a:t>
            </a:r>
            <a:r>
              <a:rPr lang="ru-RU" sz="1400" dirty="0"/>
              <a:t> при </a:t>
            </a:r>
            <a:r>
              <a:rPr lang="ru-RU" sz="1400" dirty="0" err="1"/>
              <a:t>управлінні</a:t>
            </a:r>
            <a:r>
              <a:rPr lang="ru-RU" sz="1400" dirty="0"/>
              <a:t> персоналом</a:t>
            </a:r>
          </a:p>
          <a:p>
            <a:r>
              <a:rPr lang="ru-RU" sz="1400" dirty="0" err="1"/>
              <a:t>Фізична</a:t>
            </a:r>
            <a:r>
              <a:rPr lang="ru-RU" sz="1400" dirty="0"/>
              <a:t> і </a:t>
            </a:r>
            <a:r>
              <a:rPr lang="ru-RU" sz="1400" dirty="0" err="1"/>
              <a:t>екологічна</a:t>
            </a:r>
            <a:r>
              <a:rPr lang="ru-RU" sz="1400" dirty="0"/>
              <a:t> </a:t>
            </a:r>
            <a:r>
              <a:rPr lang="ru-RU" sz="1400" dirty="0" err="1"/>
              <a:t>безпека</a:t>
            </a:r>
            <a:endParaRPr lang="ru-RU" sz="1400" dirty="0"/>
          </a:p>
          <a:p>
            <a:r>
              <a:rPr lang="ru-RU" sz="1400" dirty="0" err="1"/>
              <a:t>Управління</a:t>
            </a:r>
            <a:r>
              <a:rPr lang="ru-RU" sz="1400" dirty="0"/>
              <a:t> </a:t>
            </a:r>
            <a:r>
              <a:rPr lang="ru-RU" sz="1400" dirty="0" err="1"/>
              <a:t>комунікаціями</a:t>
            </a:r>
            <a:r>
              <a:rPr lang="ru-RU" sz="1400" dirty="0"/>
              <a:t> та </a:t>
            </a:r>
            <a:r>
              <a:rPr lang="ru-RU" sz="1400" dirty="0" err="1"/>
              <a:t>операціями</a:t>
            </a:r>
            <a:endParaRPr lang="ru-RU" sz="1400" dirty="0"/>
          </a:p>
          <a:p>
            <a:r>
              <a:rPr lang="ru-RU" sz="1400" dirty="0" err="1"/>
              <a:t>Придбання</a:t>
            </a:r>
            <a:r>
              <a:rPr lang="ru-RU" sz="1400" dirty="0"/>
              <a:t>, </a:t>
            </a:r>
            <a:r>
              <a:rPr lang="ru-RU" sz="1400" dirty="0" err="1"/>
              <a:t>розробка</a:t>
            </a:r>
            <a:r>
              <a:rPr lang="ru-RU" sz="1400" dirty="0"/>
              <a:t> та </a:t>
            </a:r>
            <a:r>
              <a:rPr lang="ru-RU" sz="1400" dirty="0" err="1"/>
              <a:t>обслуговування</a:t>
            </a:r>
            <a:r>
              <a:rPr lang="ru-RU" sz="1400" dirty="0"/>
              <a:t> </a:t>
            </a:r>
            <a:r>
              <a:rPr lang="ru-RU" sz="1400" dirty="0" err="1"/>
              <a:t>інформаційних</a:t>
            </a:r>
            <a:r>
              <a:rPr lang="ru-RU" sz="1400" dirty="0"/>
              <a:t> систем</a:t>
            </a:r>
          </a:p>
          <a:p>
            <a:r>
              <a:rPr lang="ru-RU" sz="1400" dirty="0"/>
              <a:t>Контроль доступу</a:t>
            </a:r>
          </a:p>
          <a:p>
            <a:r>
              <a:rPr lang="ru-RU" sz="1400" dirty="0" err="1"/>
              <a:t>Управління</a:t>
            </a:r>
            <a:r>
              <a:rPr lang="ru-RU" sz="1400" dirty="0"/>
              <a:t> </a:t>
            </a:r>
            <a:r>
              <a:rPr lang="ru-RU" sz="1400" dirty="0" err="1"/>
              <a:t>інцидентами</a:t>
            </a:r>
            <a:r>
              <a:rPr lang="ru-RU" sz="1400" dirty="0"/>
              <a:t>, </a:t>
            </a:r>
            <a:r>
              <a:rPr lang="ru-RU" sz="1400" dirty="0" err="1"/>
              <a:t>пов'язаними</a:t>
            </a:r>
            <a:r>
              <a:rPr lang="ru-RU" sz="1400" dirty="0"/>
              <a:t> з </a:t>
            </a:r>
            <a:r>
              <a:rPr lang="ru-RU" sz="1400" dirty="0" err="1"/>
              <a:t>інформаційною</a:t>
            </a:r>
            <a:r>
              <a:rPr lang="ru-RU" sz="1400" dirty="0"/>
              <a:t> </a:t>
            </a:r>
            <a:r>
              <a:rPr lang="ru-RU" sz="1400" dirty="0" err="1"/>
              <a:t>безпекою</a:t>
            </a:r>
            <a:endParaRPr lang="ru-RU" sz="1400" dirty="0"/>
          </a:p>
          <a:p>
            <a:r>
              <a:rPr lang="ru-RU" sz="1400" dirty="0" err="1"/>
              <a:t>Управління</a:t>
            </a:r>
            <a:r>
              <a:rPr lang="ru-RU" sz="1400" dirty="0"/>
              <a:t> </a:t>
            </a:r>
            <a:r>
              <a:rPr lang="ru-RU" sz="1400" dirty="0" err="1"/>
              <a:t>безперервністю</a:t>
            </a:r>
            <a:r>
              <a:rPr lang="ru-RU" sz="1400" dirty="0"/>
              <a:t> </a:t>
            </a:r>
            <a:r>
              <a:rPr lang="ru-RU" sz="1400" dirty="0" err="1"/>
              <a:t>бізнесу</a:t>
            </a:r>
            <a:endParaRPr lang="ru-RU" sz="1400" dirty="0"/>
          </a:p>
          <a:p>
            <a:r>
              <a:rPr lang="ru-RU" sz="1400" dirty="0" err="1"/>
              <a:t>Відповідність</a:t>
            </a:r>
            <a:r>
              <a:rPr lang="ru-RU" sz="1400" dirty="0"/>
              <a:t> </a:t>
            </a:r>
            <a:r>
              <a:rPr lang="ru-RU" sz="1400" dirty="0" err="1"/>
              <a:t>нормативним</a:t>
            </a:r>
            <a:r>
              <a:rPr lang="ru-RU" sz="1400" dirty="0"/>
              <a:t> </a:t>
            </a:r>
            <a:r>
              <a:rPr lang="ru-RU" sz="1400" dirty="0" err="1"/>
              <a:t>вимогам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2627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Политика сетевой безопасности</a:t>
            </a:r>
            <a:endParaRPr lang="ru-RU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402080"/>
            <a:ext cx="86487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Мета </a:t>
            </a:r>
            <a:r>
              <a:rPr lang="ru-RU" sz="2800" b="0" i="0" u="none" baseline="0" dirty="0" err="1"/>
              <a:t>мережевої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безпек</a:t>
            </a:r>
            <a:r>
              <a:rPr lang="ru-RU" sz="2800" b="0" i="0" u="none" baseline="0" dirty="0">
                <a:solidFill>
                  <a:schemeClr val="accent3"/>
                </a:solidFill>
              </a:rPr>
              <a:t> </a:t>
            </a:r>
            <a:endParaRPr lang="ru-RU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223687"/>
            <a:ext cx="7562850" cy="494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5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br>
              <a:rPr lang="ru-RU" sz="2800" dirty="0"/>
            </a:br>
            <a:r>
              <a:rPr lang="ru-RU" sz="2800" b="0" i="0" u="none" baseline="0" dirty="0" err="1"/>
              <a:t>Архітектура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Cisco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SecureX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033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Вектори</a:t>
            </a:r>
            <a:r>
              <a:rPr lang="ru-RU" sz="2800" dirty="0"/>
              <a:t> </a:t>
            </a:r>
            <a:r>
              <a:rPr lang="ru-RU" sz="2800" dirty="0" err="1"/>
              <a:t>мережевих</a:t>
            </a:r>
            <a:r>
              <a:rPr lang="ru-RU" sz="2800" dirty="0"/>
              <a:t> атак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1081088"/>
            <a:ext cx="774382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Артішок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безпеки</a:t>
            </a:r>
            <a:endParaRPr lang="ru-RU" sz="28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4" y="1070295"/>
            <a:ext cx="7902893" cy="505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995801" y="3749159"/>
            <a:ext cx="18356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переповнення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буфера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350057" y="3131391"/>
            <a:ext cx="10947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додаток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73393" y="2607064"/>
            <a:ext cx="1021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бази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даних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615203" y="2072092"/>
            <a:ext cx="20276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атака на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стороні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клієнта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490658" y="1660231"/>
            <a:ext cx="709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пароль</a:t>
            </a:r>
          </a:p>
        </p:txBody>
      </p:sp>
    </p:spTree>
    <p:extLst>
      <p:ext uri="{BB962C8B-B14F-4D97-AF65-F5344CB8AC3E}">
        <p14:creationId xmlns:p14="http://schemas.microsoft.com/office/powerpoint/2010/main" val="1991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Еволюція</a:t>
            </a:r>
            <a:r>
              <a:rPr lang="ru-RU" sz="2800" dirty="0"/>
              <a:t> </a:t>
            </a:r>
            <a:r>
              <a:rPr lang="ru-RU" sz="2800" dirty="0" err="1"/>
              <a:t>інструментів</a:t>
            </a:r>
            <a:r>
              <a:rPr lang="ru-RU" sz="2800" dirty="0"/>
              <a:t> </a:t>
            </a:r>
            <a:r>
              <a:rPr lang="ru-RU" sz="2800" dirty="0" err="1"/>
              <a:t>мережевої</a:t>
            </a:r>
            <a:r>
              <a:rPr lang="ru-RU" sz="2800" dirty="0"/>
              <a:t> </a:t>
            </a:r>
            <a:r>
              <a:rPr lang="ru-RU" sz="2800" dirty="0" err="1"/>
              <a:t>безпеки</a:t>
            </a:r>
            <a:endParaRPr lang="ru-RU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99" y="1143406"/>
            <a:ext cx="7030403" cy="518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34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сімейство</a:t>
            </a:r>
            <a:r>
              <a:rPr lang="ru-RU" sz="2800" dirty="0"/>
              <a:t> </a:t>
            </a:r>
            <a:r>
              <a:rPr lang="ru-RU" sz="2800" dirty="0" err="1"/>
              <a:t>продуктів</a:t>
            </a:r>
            <a:r>
              <a:rPr lang="ru-RU" sz="2800" dirty="0"/>
              <a:t> </a:t>
            </a:r>
            <a:r>
              <a:rPr lang="ru-RU" sz="2800" dirty="0" err="1"/>
              <a:t>SecureX</a:t>
            </a:r>
            <a:endParaRPr lang="ru-RU" sz="28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33025340"/>
              </p:ext>
            </p:extLst>
          </p:nvPr>
        </p:nvGraphicFramePr>
        <p:xfrm>
          <a:off x="617220" y="1150620"/>
          <a:ext cx="7894320" cy="4919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470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Технології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безпеки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SecureX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130808"/>
            <a:ext cx="7917180" cy="499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 err="1"/>
              <a:t>Архітектура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Cisco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SecureX</a:t>
            </a:r>
            <a:r>
              <a:rPr lang="ru-RU" sz="1600" b="0" i="0" u="none" baseline="0" dirty="0"/>
              <a:t>:</a:t>
            </a:r>
          </a:p>
          <a:p>
            <a:r>
              <a:rPr lang="ru-RU" sz="1400" dirty="0" err="1"/>
              <a:t>механізми</a:t>
            </a:r>
            <a:r>
              <a:rPr lang="ru-RU" sz="1400" dirty="0"/>
              <a:t> </a:t>
            </a:r>
            <a:r>
              <a:rPr lang="ru-RU" sz="1400" dirty="0" err="1"/>
              <a:t>сканування</a:t>
            </a:r>
            <a:endParaRPr lang="ru-RU" sz="1400" dirty="0"/>
          </a:p>
          <a:p>
            <a:r>
              <a:rPr lang="ru-RU" sz="1400" dirty="0" err="1"/>
              <a:t>механізми</a:t>
            </a:r>
            <a:r>
              <a:rPr lang="ru-RU" sz="1400" dirty="0"/>
              <a:t> доставки</a:t>
            </a:r>
          </a:p>
          <a:p>
            <a:r>
              <a:rPr lang="en-US" sz="1400" dirty="0"/>
              <a:t>Security Intelligence Operations (SIO)</a:t>
            </a:r>
          </a:p>
          <a:p>
            <a:r>
              <a:rPr lang="ru-RU" sz="1400" dirty="0" err="1"/>
              <a:t>консолі</a:t>
            </a:r>
            <a:r>
              <a:rPr lang="ru-RU" sz="1400" dirty="0"/>
              <a:t> </a:t>
            </a:r>
            <a:r>
              <a:rPr lang="ru-RU" sz="1400" dirty="0" err="1"/>
              <a:t>управління</a:t>
            </a:r>
            <a:r>
              <a:rPr lang="ru-RU" sz="1400" dirty="0"/>
              <a:t> </a:t>
            </a:r>
            <a:r>
              <a:rPr lang="ru-RU" sz="1400" dirty="0" err="1"/>
              <a:t>політиками</a:t>
            </a:r>
            <a:endParaRPr lang="ru-RU" sz="1400" dirty="0"/>
          </a:p>
          <a:p>
            <a:r>
              <a:rPr lang="ru-RU" sz="1400" dirty="0" err="1"/>
              <a:t>кінцеві</a:t>
            </a:r>
            <a:r>
              <a:rPr lang="ru-RU" sz="1400" dirty="0"/>
              <a:t> </a:t>
            </a:r>
            <a:r>
              <a:rPr lang="ru-RU" sz="1400" dirty="0" err="1"/>
              <a:t>пристрої</a:t>
            </a:r>
            <a:r>
              <a:rPr lang="ru-RU" sz="1400" dirty="0"/>
              <a:t> нового </a:t>
            </a:r>
            <a:r>
              <a:rPr lang="ru-RU" sz="1400" dirty="0" err="1"/>
              <a:t>покоління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1612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8600" y="104555"/>
            <a:ext cx="8846820" cy="838200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ru-RU" sz="2400" dirty="0" err="1"/>
              <a:t>Елемент</a:t>
            </a:r>
            <a:r>
              <a:rPr lang="ru-RU" sz="2400" dirty="0"/>
              <a:t> </a:t>
            </a:r>
            <a:r>
              <a:rPr lang="ru-RU" sz="2400" dirty="0" err="1"/>
              <a:t>централізованого</a:t>
            </a:r>
            <a:r>
              <a:rPr lang="ru-RU" sz="2400" dirty="0"/>
              <a:t> </a:t>
            </a:r>
            <a:r>
              <a:rPr lang="ru-RU" sz="2400" dirty="0" err="1"/>
              <a:t>сканування</a:t>
            </a:r>
            <a:r>
              <a:rPr lang="ru-RU" sz="2400" dirty="0"/>
              <a:t> </a:t>
            </a:r>
            <a:r>
              <a:rPr lang="ru-RU" sz="2400" dirty="0" err="1"/>
              <a:t>мережі</a:t>
            </a:r>
            <a:r>
              <a:rPr lang="ru-RU" sz="2400" dirty="0"/>
              <a:t> з </a:t>
            </a:r>
            <a:r>
              <a:rPr lang="ru-RU" sz="2400" dirty="0" err="1"/>
              <a:t>урахуванням</a:t>
            </a:r>
            <a:r>
              <a:rPr lang="ru-RU" sz="2400" dirty="0"/>
              <a:t> контексту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80" y="2328351"/>
            <a:ext cx="5703570" cy="378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392430" y="1130808"/>
            <a:ext cx="7917180" cy="499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 err="1"/>
              <a:t>Визначає</a:t>
            </a:r>
            <a:r>
              <a:rPr lang="ru-RU" sz="1600" dirty="0"/>
              <a:t> </a:t>
            </a:r>
            <a:r>
              <a:rPr lang="ru-RU" sz="1600" dirty="0" err="1"/>
              <a:t>політики</a:t>
            </a:r>
            <a:r>
              <a:rPr lang="ru-RU" sz="1600" dirty="0"/>
              <a:t> </a:t>
            </a:r>
            <a:r>
              <a:rPr lang="ru-RU" sz="1600" dirty="0" err="1"/>
              <a:t>безпеки</a:t>
            </a:r>
            <a:r>
              <a:rPr lang="ru-RU" sz="1600" dirty="0"/>
              <a:t> за </a:t>
            </a:r>
            <a:r>
              <a:rPr lang="ru-RU" sz="1600" dirty="0" err="1"/>
              <a:t>п'ятьма</a:t>
            </a:r>
            <a:r>
              <a:rPr lang="ru-RU" sz="1600" dirty="0"/>
              <a:t> параметрами:</a:t>
            </a:r>
            <a:endParaRPr lang="ru-RU" sz="1600" b="0" i="0" u="none" baseline="0" dirty="0"/>
          </a:p>
          <a:p>
            <a:r>
              <a:rPr lang="ru-RU" sz="1400" dirty="0"/>
              <a:t>тип пристрою, </a:t>
            </a:r>
            <a:r>
              <a:rPr lang="ru-RU" sz="1400" dirty="0" err="1"/>
              <a:t>що</a:t>
            </a:r>
            <a:r>
              <a:rPr lang="ru-RU" sz="1400" dirty="0"/>
              <a:t> </a:t>
            </a:r>
            <a:r>
              <a:rPr lang="ru-RU" sz="1400" dirty="0" err="1"/>
              <a:t>використовується</a:t>
            </a:r>
            <a:r>
              <a:rPr lang="ru-RU" sz="1400" dirty="0"/>
              <a:t> для доступу</a:t>
            </a:r>
          </a:p>
          <a:p>
            <a:r>
              <a:rPr lang="ru-RU" sz="1400" dirty="0" err="1"/>
              <a:t>ідентифікація</a:t>
            </a:r>
            <a:r>
              <a:rPr lang="ru-RU" sz="1400" dirty="0"/>
              <a:t> </a:t>
            </a:r>
            <a:r>
              <a:rPr lang="ru-RU" sz="1400" dirty="0" err="1"/>
              <a:t>користувача</a:t>
            </a:r>
            <a:endParaRPr lang="ru-RU" sz="1400" dirty="0"/>
          </a:p>
          <a:p>
            <a:r>
              <a:rPr lang="ru-RU" sz="1400" dirty="0" err="1"/>
              <a:t>використовуваним</a:t>
            </a:r>
            <a:r>
              <a:rPr lang="ru-RU" sz="1400" dirty="0"/>
              <a:t> </a:t>
            </a:r>
            <a:r>
              <a:rPr lang="ru-RU" sz="1400" dirty="0" err="1"/>
              <a:t>додатком</a:t>
            </a:r>
            <a:endParaRPr lang="ru-RU" sz="1400" dirty="0"/>
          </a:p>
          <a:p>
            <a:r>
              <a:rPr lang="ru-RU" sz="1400" dirty="0" err="1"/>
              <a:t>місцезнаходження</a:t>
            </a:r>
            <a:endParaRPr lang="ru-RU" sz="1400" dirty="0"/>
          </a:p>
          <a:p>
            <a:r>
              <a:rPr lang="ru-RU" sz="1400" dirty="0"/>
              <a:t>час доступу</a:t>
            </a:r>
          </a:p>
        </p:txBody>
      </p:sp>
    </p:spTree>
    <p:extLst>
      <p:ext uri="{BB962C8B-B14F-4D97-AF65-F5344CB8AC3E}">
        <p14:creationId xmlns:p14="http://schemas.microsoft.com/office/powerpoint/2010/main" val="125159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Cisco Security Intelligence Operations</a:t>
            </a:r>
            <a:endParaRPr lang="ru-RU" sz="28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325880"/>
            <a:ext cx="82486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2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80755"/>
            <a:ext cx="8845718" cy="838200"/>
          </a:xfrm>
        </p:spPr>
        <p:txBody>
          <a:bodyPr anchor="b"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Cisco</a:t>
            </a:r>
            <a:r>
              <a:rPr lang="ru-RU" sz="2800" b="0" i="0" u="none" baseline="0" dirty="0"/>
              <a:t> Security </a:t>
            </a:r>
            <a:r>
              <a:rPr lang="ru-RU" sz="2800" b="0" i="0" u="none" baseline="0" dirty="0" err="1"/>
              <a:t>Intelligence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Operations</a:t>
            </a:r>
            <a:r>
              <a:rPr lang="ru-RU" sz="2800" b="0" i="0" u="none" baseline="0" dirty="0"/>
              <a:t> (SIO) (</a:t>
            </a:r>
            <a:r>
              <a:rPr lang="ru-RU" sz="2800" b="0" i="0" u="none" baseline="0" dirty="0" err="1"/>
              <a:t>продовження</a:t>
            </a:r>
            <a:r>
              <a:rPr lang="ru-RU" sz="2800" b="0" i="0" u="none" baseline="0" dirty="0"/>
              <a:t>)</a:t>
            </a:r>
            <a:endParaRPr lang="ru-RU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321854"/>
            <a:ext cx="823912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59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 err="1"/>
              <a:t>Нейтрализація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типічних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мережевих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загроз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568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Захист</a:t>
            </a:r>
            <a:r>
              <a:rPr lang="ru-RU" sz="2800" b="0" i="0" u="none" dirty="0"/>
              <a:t> </a:t>
            </a:r>
            <a:r>
              <a:rPr lang="ru-RU" sz="2800" b="0" i="0" u="none" dirty="0" err="1"/>
              <a:t>мережі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130808"/>
            <a:ext cx="7917180" cy="49956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 err="1"/>
              <a:t>Найкращі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практичні</a:t>
            </a:r>
            <a:r>
              <a:rPr lang="ru-RU" sz="1600" b="0" i="0" u="none" baseline="0" dirty="0"/>
              <a:t> методики:</a:t>
            </a:r>
          </a:p>
          <a:p>
            <a:r>
              <a:rPr lang="ru-RU" sz="1400" dirty="0" err="1"/>
              <a:t>Створіть</a:t>
            </a:r>
            <a:r>
              <a:rPr lang="ru-RU" sz="1400" dirty="0"/>
              <a:t> </a:t>
            </a:r>
            <a:r>
              <a:rPr lang="ru-RU" sz="1400" dirty="0" err="1"/>
              <a:t>політику</a:t>
            </a:r>
            <a:r>
              <a:rPr lang="ru-RU" sz="1400" dirty="0"/>
              <a:t> </a:t>
            </a:r>
            <a:r>
              <a:rPr lang="ru-RU" sz="1400" dirty="0" err="1"/>
              <a:t>безпеки</a:t>
            </a:r>
            <a:r>
              <a:rPr lang="ru-RU" sz="1400" dirty="0"/>
              <a:t> в </a:t>
            </a:r>
            <a:r>
              <a:rPr lang="ru-RU" sz="1400" dirty="0" err="1"/>
              <a:t>письмовій</a:t>
            </a:r>
            <a:r>
              <a:rPr lang="ru-RU" sz="1400" dirty="0"/>
              <a:t> </a:t>
            </a:r>
            <a:r>
              <a:rPr lang="ru-RU" sz="1400" dirty="0" err="1"/>
              <a:t>формі</a:t>
            </a:r>
            <a:r>
              <a:rPr lang="ru-RU" sz="1400" dirty="0"/>
              <a:t>.</a:t>
            </a:r>
          </a:p>
          <a:p>
            <a:r>
              <a:rPr lang="ru-RU" sz="1400" dirty="0" err="1"/>
              <a:t>Інформуйте</a:t>
            </a:r>
            <a:r>
              <a:rPr lang="ru-RU" sz="1400" dirty="0"/>
              <a:t> </a:t>
            </a:r>
            <a:r>
              <a:rPr lang="ru-RU" sz="1400" dirty="0" err="1"/>
              <a:t>співробітників</a:t>
            </a:r>
            <a:r>
              <a:rPr lang="ru-RU" sz="1400" dirty="0"/>
              <a:t> про </a:t>
            </a:r>
            <a:r>
              <a:rPr lang="ru-RU" sz="1400" dirty="0" err="1"/>
              <a:t>ризики</a:t>
            </a:r>
            <a:r>
              <a:rPr lang="ru-RU" sz="1400" dirty="0"/>
              <a:t>, </a:t>
            </a:r>
            <a:r>
              <a:rPr lang="ru-RU" sz="1400" dirty="0" err="1"/>
              <a:t>пов'язані</a:t>
            </a:r>
            <a:r>
              <a:rPr lang="ru-RU" sz="1400" dirty="0"/>
              <a:t> з </a:t>
            </a:r>
            <a:r>
              <a:rPr lang="ru-RU" sz="1400" dirty="0" err="1"/>
              <a:t>соціальною</a:t>
            </a:r>
            <a:r>
              <a:rPr lang="ru-RU" sz="1400" dirty="0"/>
              <a:t> </a:t>
            </a:r>
            <a:r>
              <a:rPr lang="ru-RU" sz="1400" dirty="0" err="1"/>
              <a:t>інженерією</a:t>
            </a:r>
            <a:r>
              <a:rPr lang="ru-RU" sz="1400" dirty="0"/>
              <a:t>, і </a:t>
            </a:r>
            <a:r>
              <a:rPr lang="ru-RU" sz="1400" dirty="0" err="1"/>
              <a:t>розробляйте</a:t>
            </a:r>
            <a:r>
              <a:rPr lang="ru-RU" sz="1400" dirty="0"/>
              <a:t> </a:t>
            </a:r>
            <a:r>
              <a:rPr lang="ru-RU" sz="1400" dirty="0" err="1"/>
              <a:t>стратегії</a:t>
            </a:r>
            <a:r>
              <a:rPr lang="ru-RU" sz="1400" dirty="0"/>
              <a:t> для </a:t>
            </a:r>
            <a:r>
              <a:rPr lang="ru-RU" sz="1400" dirty="0" err="1"/>
              <a:t>перевірки</a:t>
            </a:r>
            <a:r>
              <a:rPr lang="ru-RU" sz="1400" dirty="0"/>
              <a:t> </a:t>
            </a:r>
            <a:r>
              <a:rPr lang="ru-RU" sz="1400" dirty="0" err="1"/>
              <a:t>ідентифікаційних</a:t>
            </a:r>
            <a:r>
              <a:rPr lang="ru-RU" sz="1400" dirty="0"/>
              <a:t> </a:t>
            </a:r>
            <a:r>
              <a:rPr lang="ru-RU" sz="1400" dirty="0" err="1"/>
              <a:t>даних</a:t>
            </a:r>
            <a:r>
              <a:rPr lang="ru-RU" sz="1400" dirty="0"/>
              <a:t> по телефону, </a:t>
            </a:r>
            <a:r>
              <a:rPr lang="ru-RU" sz="1400" dirty="0" err="1"/>
              <a:t>електронній</a:t>
            </a:r>
            <a:r>
              <a:rPr lang="ru-RU" sz="1400" dirty="0"/>
              <a:t> </a:t>
            </a:r>
            <a:r>
              <a:rPr lang="ru-RU" sz="1400" dirty="0" err="1"/>
              <a:t>пошті</a:t>
            </a:r>
            <a:r>
              <a:rPr lang="ru-RU" sz="1400" dirty="0"/>
              <a:t> </a:t>
            </a:r>
            <a:r>
              <a:rPr lang="ru-RU" sz="1400" dirty="0" err="1"/>
              <a:t>або</a:t>
            </a:r>
            <a:r>
              <a:rPr lang="ru-RU" sz="1400" dirty="0"/>
              <a:t> </a:t>
            </a:r>
            <a:r>
              <a:rPr lang="ru-RU" sz="1400" dirty="0" err="1"/>
              <a:t>особисто</a:t>
            </a:r>
            <a:r>
              <a:rPr lang="ru-RU" sz="1400" dirty="0"/>
              <a:t>.</a:t>
            </a:r>
          </a:p>
          <a:p>
            <a:r>
              <a:rPr lang="ru-RU" sz="1400" dirty="0" err="1"/>
              <a:t>Контролюйте</a:t>
            </a:r>
            <a:r>
              <a:rPr lang="ru-RU" sz="1400" dirty="0"/>
              <a:t> </a:t>
            </a:r>
            <a:r>
              <a:rPr lang="ru-RU" sz="1400" dirty="0" err="1"/>
              <a:t>фізичний</a:t>
            </a:r>
            <a:r>
              <a:rPr lang="ru-RU" sz="1400" dirty="0"/>
              <a:t> доступ в </a:t>
            </a:r>
            <a:r>
              <a:rPr lang="ru-RU" sz="1400" dirty="0" err="1"/>
              <a:t>системи</a:t>
            </a:r>
            <a:r>
              <a:rPr lang="ru-RU" sz="1400" dirty="0"/>
              <a:t>.</a:t>
            </a:r>
          </a:p>
          <a:p>
            <a:r>
              <a:rPr lang="ru-RU" sz="1400" dirty="0" err="1"/>
              <a:t>Використовуйте</a:t>
            </a:r>
            <a:r>
              <a:rPr lang="ru-RU" sz="1400" dirty="0"/>
              <a:t> </a:t>
            </a:r>
            <a:r>
              <a:rPr lang="ru-RU" sz="1400" dirty="0" err="1"/>
              <a:t>надійні</a:t>
            </a:r>
            <a:r>
              <a:rPr lang="ru-RU" sz="1400" dirty="0"/>
              <a:t> </a:t>
            </a:r>
            <a:r>
              <a:rPr lang="ru-RU" sz="1400" dirty="0" err="1"/>
              <a:t>паролі</a:t>
            </a:r>
            <a:r>
              <a:rPr lang="ru-RU" sz="1400" dirty="0"/>
              <a:t> та часто </a:t>
            </a:r>
            <a:r>
              <a:rPr lang="ru-RU" sz="1400" dirty="0" err="1"/>
              <a:t>їх</a:t>
            </a:r>
            <a:r>
              <a:rPr lang="ru-RU" sz="1400" dirty="0"/>
              <a:t> </a:t>
            </a:r>
            <a:r>
              <a:rPr lang="ru-RU" sz="1400" dirty="0" err="1"/>
              <a:t>міняйте</a:t>
            </a:r>
            <a:r>
              <a:rPr lang="ru-RU" sz="1400" dirty="0"/>
              <a:t>.</a:t>
            </a:r>
          </a:p>
          <a:p>
            <a:r>
              <a:rPr lang="ru-RU" sz="1400" dirty="0"/>
              <a:t>Шифруйте </a:t>
            </a:r>
            <a:r>
              <a:rPr lang="ru-RU" sz="1400" dirty="0" err="1"/>
              <a:t>конфіденційні</a:t>
            </a:r>
            <a:r>
              <a:rPr lang="ru-RU" sz="1400" dirty="0"/>
              <a:t> </a:t>
            </a:r>
            <a:r>
              <a:rPr lang="ru-RU" sz="1400" dirty="0" err="1"/>
              <a:t>дані</a:t>
            </a:r>
            <a:r>
              <a:rPr lang="ru-RU" sz="1400" dirty="0"/>
              <a:t> і </a:t>
            </a:r>
            <a:r>
              <a:rPr lang="ru-RU" sz="1400" dirty="0" err="1"/>
              <a:t>захищайте</a:t>
            </a:r>
            <a:r>
              <a:rPr lang="ru-RU" sz="1400" dirty="0"/>
              <a:t> </a:t>
            </a:r>
            <a:r>
              <a:rPr lang="ru-RU" sz="1400" dirty="0" err="1"/>
              <a:t>їх</a:t>
            </a:r>
            <a:r>
              <a:rPr lang="ru-RU" sz="1400" dirty="0"/>
              <a:t> паролем.</a:t>
            </a:r>
          </a:p>
          <a:p>
            <a:r>
              <a:rPr lang="ru-RU" sz="1400" dirty="0" err="1"/>
              <a:t>Впроваджуйте</a:t>
            </a:r>
            <a:r>
              <a:rPr lang="ru-RU" sz="1400" dirty="0"/>
              <a:t> </a:t>
            </a:r>
            <a:r>
              <a:rPr lang="ru-RU" sz="1400" dirty="0" err="1"/>
              <a:t>захищене</a:t>
            </a:r>
            <a:r>
              <a:rPr lang="ru-RU" sz="1400" dirty="0"/>
              <a:t> </a:t>
            </a:r>
            <a:r>
              <a:rPr lang="ru-RU" sz="1400" dirty="0" err="1"/>
              <a:t>програмне</a:t>
            </a:r>
            <a:r>
              <a:rPr lang="ru-RU" sz="1400" dirty="0"/>
              <a:t> і </a:t>
            </a:r>
            <a:r>
              <a:rPr lang="ru-RU" sz="1400" dirty="0" err="1"/>
              <a:t>апаратне</a:t>
            </a:r>
            <a:r>
              <a:rPr lang="ru-RU" sz="1400" dirty="0"/>
              <a:t> </a:t>
            </a:r>
            <a:r>
              <a:rPr lang="ru-RU" sz="1400" dirty="0" err="1"/>
              <a:t>забезпечення</a:t>
            </a:r>
            <a:r>
              <a:rPr lang="ru-RU" sz="1400" dirty="0"/>
              <a:t>.</a:t>
            </a:r>
          </a:p>
          <a:p>
            <a:r>
              <a:rPr lang="ru-RU" sz="1400" dirty="0" err="1"/>
              <a:t>Виконуйте</a:t>
            </a:r>
            <a:r>
              <a:rPr lang="ru-RU" sz="1400" dirty="0"/>
              <a:t> </a:t>
            </a:r>
            <a:r>
              <a:rPr lang="ru-RU" sz="1400" dirty="0" err="1"/>
              <a:t>резервне</a:t>
            </a:r>
            <a:r>
              <a:rPr lang="ru-RU" sz="1400" dirty="0"/>
              <a:t> </a:t>
            </a:r>
            <a:r>
              <a:rPr lang="ru-RU" sz="1400" dirty="0" err="1"/>
              <a:t>копіювання</a:t>
            </a:r>
            <a:r>
              <a:rPr lang="ru-RU" sz="1400" dirty="0"/>
              <a:t> і </a:t>
            </a:r>
            <a:r>
              <a:rPr lang="ru-RU" sz="1400" dirty="0" err="1"/>
              <a:t>тестування</a:t>
            </a:r>
            <a:r>
              <a:rPr lang="ru-RU" sz="1400" dirty="0"/>
              <a:t> </a:t>
            </a:r>
            <a:r>
              <a:rPr lang="ru-RU" sz="1400" dirty="0" err="1"/>
              <a:t>файлів</a:t>
            </a:r>
            <a:r>
              <a:rPr lang="ru-RU" sz="1400" dirty="0"/>
              <a:t> </a:t>
            </a:r>
            <a:r>
              <a:rPr lang="ru-RU" sz="1400" dirty="0" err="1"/>
              <a:t>резервних</a:t>
            </a:r>
            <a:r>
              <a:rPr lang="ru-RU" sz="1400" dirty="0"/>
              <a:t> </a:t>
            </a:r>
            <a:r>
              <a:rPr lang="ru-RU" sz="1400" dirty="0" err="1"/>
              <a:t>копій</a:t>
            </a:r>
            <a:r>
              <a:rPr lang="ru-RU" sz="1400" dirty="0"/>
              <a:t> на </a:t>
            </a:r>
            <a:r>
              <a:rPr lang="ru-RU" sz="1400" dirty="0" err="1"/>
              <a:t>регулярній</a:t>
            </a:r>
            <a:r>
              <a:rPr lang="ru-RU" sz="1400" dirty="0"/>
              <a:t> </a:t>
            </a:r>
            <a:r>
              <a:rPr lang="ru-RU" sz="1400" dirty="0" err="1"/>
              <a:t>основі</a:t>
            </a:r>
            <a:r>
              <a:rPr lang="ru-RU" sz="1400" dirty="0"/>
              <a:t>.</a:t>
            </a:r>
          </a:p>
          <a:p>
            <a:r>
              <a:rPr lang="ru-RU" sz="1400" dirty="0" err="1"/>
              <a:t>Вимикатимете</a:t>
            </a:r>
            <a:r>
              <a:rPr lang="ru-RU" sz="1400" dirty="0"/>
              <a:t> </a:t>
            </a:r>
            <a:r>
              <a:rPr lang="ru-RU" sz="1400" dirty="0" err="1"/>
              <a:t>сервіси</a:t>
            </a:r>
            <a:r>
              <a:rPr lang="ru-RU" sz="1400" dirty="0"/>
              <a:t> і порти.</a:t>
            </a:r>
          </a:p>
          <a:p>
            <a:r>
              <a:rPr lang="ru-RU" sz="1400" dirty="0" err="1"/>
              <a:t>Підтримуйте</a:t>
            </a:r>
            <a:r>
              <a:rPr lang="ru-RU" sz="1400" dirty="0"/>
              <a:t> </a:t>
            </a:r>
            <a:r>
              <a:rPr lang="ru-RU" sz="1400" dirty="0" err="1"/>
              <a:t>актуальність</a:t>
            </a:r>
            <a:r>
              <a:rPr lang="ru-RU" sz="1400" dirty="0"/>
              <a:t> </a:t>
            </a:r>
            <a:r>
              <a:rPr lang="ru-RU" sz="1400" dirty="0" err="1"/>
              <a:t>виправлень</a:t>
            </a:r>
            <a:r>
              <a:rPr lang="ru-RU" sz="1400" dirty="0"/>
              <a:t>, </a:t>
            </a:r>
            <a:r>
              <a:rPr lang="ru-RU" sz="1400" dirty="0" err="1"/>
              <a:t>встановлюючи</a:t>
            </a:r>
            <a:r>
              <a:rPr lang="ru-RU" sz="1400" dirty="0"/>
              <a:t> </a:t>
            </a:r>
            <a:r>
              <a:rPr lang="ru-RU" sz="1400" dirty="0" err="1"/>
              <a:t>їх</a:t>
            </a:r>
            <a:r>
              <a:rPr lang="ru-RU" sz="1400" dirty="0"/>
              <a:t> </a:t>
            </a:r>
            <a:r>
              <a:rPr lang="ru-RU" sz="1400" dirty="0" err="1"/>
              <a:t>щотижня</a:t>
            </a:r>
            <a:r>
              <a:rPr lang="ru-RU" sz="1400" dirty="0"/>
              <a:t> </a:t>
            </a:r>
            <a:r>
              <a:rPr lang="ru-RU" sz="1400" dirty="0" err="1"/>
              <a:t>або</a:t>
            </a:r>
            <a:r>
              <a:rPr lang="ru-RU" sz="1400" dirty="0"/>
              <a:t> </a:t>
            </a:r>
            <a:r>
              <a:rPr lang="ru-RU" sz="1400" dirty="0" err="1"/>
              <a:t>щодня</a:t>
            </a:r>
            <a:r>
              <a:rPr lang="ru-RU" sz="1400" dirty="0"/>
              <a:t> для </a:t>
            </a:r>
            <a:r>
              <a:rPr lang="ru-RU" sz="1400" dirty="0" err="1"/>
              <a:t>запобігання</a:t>
            </a:r>
            <a:r>
              <a:rPr lang="ru-RU" sz="1400" dirty="0"/>
              <a:t> атак </a:t>
            </a:r>
            <a:r>
              <a:rPr lang="ru-RU" sz="1400" dirty="0" err="1"/>
              <a:t>переповнення</a:t>
            </a:r>
            <a:r>
              <a:rPr lang="ru-RU" sz="1400" dirty="0"/>
              <a:t> буфера і </a:t>
            </a:r>
            <a:r>
              <a:rPr lang="ru-RU" sz="1400" dirty="0" err="1"/>
              <a:t>ескалації</a:t>
            </a:r>
            <a:r>
              <a:rPr lang="ru-RU" sz="1400" dirty="0"/>
              <a:t> </a:t>
            </a:r>
            <a:r>
              <a:rPr lang="ru-RU" sz="1400" dirty="0" err="1"/>
              <a:t>привілеїв</a:t>
            </a:r>
            <a:r>
              <a:rPr lang="ru-RU" sz="1400" dirty="0"/>
              <a:t>.</a:t>
            </a:r>
          </a:p>
          <a:p>
            <a:r>
              <a:rPr lang="ru-RU" sz="1400" dirty="0" err="1"/>
              <a:t>Виконуйте</a:t>
            </a:r>
            <a:r>
              <a:rPr lang="ru-RU" sz="1400" dirty="0"/>
              <a:t> аудит </a:t>
            </a:r>
            <a:r>
              <a:rPr lang="ru-RU" sz="1400" dirty="0" err="1"/>
              <a:t>безпеки</a:t>
            </a:r>
            <a:r>
              <a:rPr lang="ru-RU" sz="1400" dirty="0"/>
              <a:t> для </a:t>
            </a:r>
            <a:r>
              <a:rPr lang="ru-RU" sz="1400" dirty="0" err="1"/>
              <a:t>тестування</a:t>
            </a:r>
            <a:r>
              <a:rPr lang="ru-RU" sz="1400" dirty="0"/>
              <a:t> </a:t>
            </a:r>
            <a:r>
              <a:rPr lang="ru-RU" sz="1400" dirty="0" err="1"/>
              <a:t>мережі</a:t>
            </a:r>
            <a:r>
              <a:rPr lang="ru-RU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68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Нейтрализация вредоносного ПО</a:t>
            </a:r>
            <a:endParaRPr lang="ru-RU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1219200"/>
            <a:ext cx="48672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7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Втрата</a:t>
            </a:r>
            <a:r>
              <a:rPr lang="ru-RU" sz="2800" dirty="0"/>
              <a:t> </a:t>
            </a:r>
            <a:r>
              <a:rPr lang="ru-RU" sz="2800" dirty="0" err="1"/>
              <a:t>даних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237488"/>
            <a:ext cx="5855970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/>
              <a:t>Вектори</a:t>
            </a:r>
            <a:r>
              <a:rPr lang="ru-RU" sz="1800" dirty="0"/>
              <a:t> </a:t>
            </a:r>
            <a:r>
              <a:rPr lang="ru-RU" sz="1800" dirty="0" err="1"/>
              <a:t>втрати</a:t>
            </a:r>
            <a:r>
              <a:rPr lang="ru-RU" sz="1800" dirty="0"/>
              <a:t> </a:t>
            </a:r>
            <a:r>
              <a:rPr lang="ru-RU" sz="1800" dirty="0" err="1"/>
              <a:t>даних</a:t>
            </a:r>
            <a:r>
              <a:rPr lang="ru-RU" sz="1800" dirty="0"/>
              <a:t>:</a:t>
            </a:r>
          </a:p>
          <a:p>
            <a:pPr marL="0" indent="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Електронна</a:t>
            </a:r>
            <a:r>
              <a:rPr lang="ru-RU" sz="1800" i="1" dirty="0"/>
              <a:t> </a:t>
            </a:r>
            <a:r>
              <a:rPr lang="ru-RU" sz="1800" i="1" dirty="0" err="1"/>
              <a:t>пошта</a:t>
            </a:r>
            <a:r>
              <a:rPr lang="ru-RU" sz="1800" i="1" dirty="0"/>
              <a:t> / веб-</a:t>
            </a:r>
            <a:r>
              <a:rPr lang="ru-RU" sz="1800" i="1" dirty="0" err="1"/>
              <a:t>пошта</a:t>
            </a:r>
            <a:endParaRPr lang="ru-RU" sz="1800" i="1" dirty="0"/>
          </a:p>
          <a:p>
            <a:pPr marL="0" indent="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Незашифровані</a:t>
            </a:r>
            <a:r>
              <a:rPr lang="ru-RU" sz="1800" i="1" dirty="0"/>
              <a:t> </a:t>
            </a:r>
            <a:r>
              <a:rPr lang="ru-RU" sz="1800" i="1" dirty="0" err="1"/>
              <a:t>пристрої</a:t>
            </a:r>
            <a:endParaRPr lang="ru-RU" sz="1800" i="1" dirty="0"/>
          </a:p>
          <a:p>
            <a:pPr marL="0" indent="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Пристрої</a:t>
            </a:r>
            <a:r>
              <a:rPr lang="ru-RU" sz="1800" i="1" dirty="0"/>
              <a:t> </a:t>
            </a:r>
            <a:r>
              <a:rPr lang="ru-RU" sz="1800" i="1" dirty="0" err="1"/>
              <a:t>хмарного</a:t>
            </a:r>
            <a:r>
              <a:rPr lang="ru-RU" sz="1800" i="1" dirty="0"/>
              <a:t> </a:t>
            </a:r>
            <a:r>
              <a:rPr lang="ru-RU" sz="1800" i="1" dirty="0" err="1"/>
              <a:t>зберігання</a:t>
            </a:r>
            <a:endParaRPr lang="ru-RU" sz="1800" i="1" dirty="0"/>
          </a:p>
          <a:p>
            <a:pPr marL="0" indent="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Знімний</a:t>
            </a:r>
            <a:r>
              <a:rPr lang="ru-RU" sz="1800" i="1" dirty="0"/>
              <a:t> </a:t>
            </a:r>
            <a:r>
              <a:rPr lang="ru-RU" sz="1800" i="1" dirty="0" err="1"/>
              <a:t>носій</a:t>
            </a:r>
            <a:endParaRPr lang="ru-RU" sz="1800" i="1" dirty="0"/>
          </a:p>
          <a:p>
            <a:pPr marL="0" indent="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Паперові</a:t>
            </a:r>
            <a:r>
              <a:rPr lang="ru-RU" sz="1800" i="1" dirty="0"/>
              <a:t> </a:t>
            </a:r>
            <a:r>
              <a:rPr lang="ru-RU" sz="1800" i="1" dirty="0" err="1"/>
              <a:t>носії</a:t>
            </a:r>
            <a:endParaRPr lang="ru-RU" sz="1800" i="1" dirty="0"/>
          </a:p>
          <a:p>
            <a:pPr marL="0" indent="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Некоректний</a:t>
            </a:r>
            <a:r>
              <a:rPr lang="ru-RU" sz="1800" i="1" dirty="0"/>
              <a:t> контроль доступу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Нейтралізація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хробаків</a:t>
            </a:r>
            <a:endParaRPr lang="ru-RU" sz="2800" dirty="0"/>
          </a:p>
        </p:txBody>
      </p:sp>
      <p:cxnSp>
        <p:nvCxnSpPr>
          <p:cNvPr id="8" name="Elbow Connector 7"/>
          <p:cNvCxnSpPr>
            <a:stCxn id="3" idx="3"/>
            <a:endCxn id="6" idx="0"/>
          </p:cNvCxnSpPr>
          <p:nvPr/>
        </p:nvCxnSpPr>
        <p:spPr>
          <a:xfrm>
            <a:off x="5884416" y="2673667"/>
            <a:ext cx="1109708" cy="14662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41539" y="1207373"/>
            <a:ext cx="7708775" cy="4896033"/>
            <a:chOff x="541539" y="941033"/>
            <a:chExt cx="7708775" cy="4896033"/>
          </a:xfrm>
        </p:grpSpPr>
        <p:sp>
          <p:nvSpPr>
            <p:cNvPr id="3" name="Diamond 2"/>
            <p:cNvSpPr/>
            <p:nvPr/>
          </p:nvSpPr>
          <p:spPr>
            <a:xfrm>
              <a:off x="2645973" y="941033"/>
              <a:ext cx="3238443" cy="2932588"/>
            </a:xfrm>
            <a:prstGeom prst="diamond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r>
                <a:rPr lang="ru-RU" sz="1600" b="1" i="0" u="none" baseline="0" dirty="0" err="1">
                  <a:solidFill>
                    <a:srgbClr val="002060"/>
                  </a:solidFill>
                </a:rPr>
                <a:t>Стримування</a:t>
              </a:r>
              <a:endParaRPr lang="ru-RU" sz="1600" b="1" i="0" u="none" baseline="0" dirty="0">
                <a:solidFill>
                  <a:srgbClr val="002060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41539" y="3873621"/>
              <a:ext cx="2512380" cy="656947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r>
                <a:rPr lang="ru-RU" sz="1600" b="1" i="0" u="none" baseline="0" dirty="0" err="1">
                  <a:solidFill>
                    <a:srgbClr val="002060"/>
                  </a:solidFill>
                </a:rPr>
                <a:t>Інокуляція</a:t>
              </a:r>
              <a:endParaRPr lang="ru-RU" sz="1600" b="1" i="0" u="none" baseline="0" dirty="0">
                <a:solidFill>
                  <a:srgbClr val="002060"/>
                </a:solidFill>
              </a:endParaRPr>
            </a:p>
            <a:p>
              <a:pPr algn="ctr"/>
              <a:r>
                <a:rPr lang="uk-UA" sz="1600" b="1" dirty="0">
                  <a:solidFill>
                    <a:srgbClr val="002060"/>
                  </a:solidFill>
                </a:rPr>
                <a:t>(щеплення)</a:t>
              </a:r>
              <a:endParaRPr lang="ru-RU" sz="1600" b="1" i="0" u="none" baseline="0" dirty="0">
                <a:solidFill>
                  <a:srgbClr val="00206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737934" y="3873622"/>
              <a:ext cx="2512380" cy="656947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r>
                <a:rPr lang="ru-RU" sz="1600" b="1" i="0" u="none" baseline="0">
                  <a:solidFill>
                    <a:srgbClr val="002060"/>
                  </a:solidFill>
                </a:rPr>
                <a:t>Карантин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37934" y="5180119"/>
              <a:ext cx="2512380" cy="656947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r>
                <a:rPr lang="ru-RU" sz="1600" b="1" i="0" u="none" baseline="0" dirty="0" err="1">
                  <a:solidFill>
                    <a:srgbClr val="002060"/>
                  </a:solidFill>
                </a:rPr>
                <a:t>Лікування</a:t>
              </a:r>
              <a:endParaRPr lang="ru-RU" sz="1600" b="1" i="0" u="none" baseline="0" dirty="0">
                <a:solidFill>
                  <a:srgbClr val="002060"/>
                </a:solidFill>
              </a:endParaRPr>
            </a:p>
          </p:txBody>
        </p:sp>
        <p:cxnSp>
          <p:nvCxnSpPr>
            <p:cNvPr id="10" name="Elbow Connector 9"/>
            <p:cNvCxnSpPr>
              <a:stCxn id="3" idx="1"/>
              <a:endCxn id="4" idx="0"/>
            </p:cNvCxnSpPr>
            <p:nvPr/>
          </p:nvCxnSpPr>
          <p:spPr>
            <a:xfrm rot="10800000" flipV="1">
              <a:off x="1797729" y="2407327"/>
              <a:ext cx="848244" cy="146629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2"/>
              <a:endCxn id="7" idx="0"/>
            </p:cNvCxnSpPr>
            <p:nvPr/>
          </p:nvCxnSpPr>
          <p:spPr>
            <a:xfrm>
              <a:off x="6994124" y="4530569"/>
              <a:ext cx="0" cy="6495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011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Нейтралізація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розвідувальних</a:t>
            </a:r>
            <a:r>
              <a:rPr lang="ru-RU" sz="2800" b="0" i="0" u="none" baseline="0" dirty="0"/>
              <a:t> атак</a:t>
            </a:r>
            <a:endParaRPr lang="ru-RU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181190"/>
            <a:ext cx="7296150" cy="5005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09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Нейтралізація</a:t>
            </a:r>
            <a:r>
              <a:rPr lang="ru-RU" sz="2800" b="0" i="0" u="none" baseline="0" dirty="0"/>
              <a:t> атак для </a:t>
            </a:r>
            <a:r>
              <a:rPr lang="ru-RU" sz="2800" b="0" i="0" u="none" baseline="0" dirty="0" err="1"/>
              <a:t>отрмання</a:t>
            </a:r>
            <a:r>
              <a:rPr lang="ru-RU" sz="2800" b="0" i="0" u="none" baseline="0" dirty="0"/>
              <a:t> доступу</a:t>
            </a:r>
            <a:endParaRPr lang="ru-RU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1128192"/>
            <a:ext cx="5863590" cy="504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8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Нейтралізація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DoS</a:t>
            </a:r>
            <a:r>
              <a:rPr lang="ru-RU" sz="2800" b="0" i="0" u="none" baseline="0" dirty="0"/>
              <a:t>-атак</a:t>
            </a:r>
            <a:endParaRPr lang="ru-RU" sz="28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149668"/>
            <a:ext cx="61245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3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ru-RU" sz="2800" dirty="0"/>
            </a:br>
            <a:r>
              <a:rPr lang="ru-RU" sz="2800" dirty="0"/>
              <a:t>Структура </a:t>
            </a:r>
            <a:r>
              <a:rPr lang="ru-RU" sz="2800" dirty="0" err="1"/>
              <a:t>захисту</a:t>
            </a:r>
            <a:r>
              <a:rPr lang="ru-RU" sz="2800" dirty="0"/>
              <a:t> </a:t>
            </a:r>
            <a:r>
              <a:rPr lang="ru-RU" sz="2800" dirty="0" err="1"/>
              <a:t>мережевої</a:t>
            </a:r>
            <a:r>
              <a:rPr lang="ru-RU" sz="2800" dirty="0"/>
              <a:t> </a:t>
            </a:r>
            <a:r>
              <a:rPr lang="ru-RU" sz="2800" dirty="0" err="1"/>
              <a:t>платформи</a:t>
            </a:r>
            <a:r>
              <a:rPr lang="ru-RU" sz="2800" dirty="0"/>
              <a:t> </a:t>
            </a:r>
            <a:r>
              <a:rPr lang="ru-RU" sz="2800" dirty="0" err="1"/>
              <a:t>Cisco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444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Структура NFP</a:t>
            </a:r>
            <a:endParaRPr lang="ru-RU" sz="28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9" y="1227440"/>
            <a:ext cx="7624763" cy="5006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63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Захист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площіни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управління</a:t>
            </a:r>
            <a:endParaRPr lang="ru-RU" sz="28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" y="1115171"/>
            <a:ext cx="7729538" cy="50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9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Захист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площіни</a:t>
            </a:r>
            <a:r>
              <a:rPr lang="ru-RU" sz="2800" b="0" i="0" u="none" baseline="0" dirty="0"/>
              <a:t>  менеджмента</a:t>
            </a:r>
            <a:endParaRPr lang="ru-RU" sz="28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057532"/>
            <a:ext cx="7962900" cy="505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95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Захист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площіни</a:t>
            </a:r>
            <a:r>
              <a:rPr lang="ru-RU" sz="2800" b="0" i="0" u="none" baseline="0" dirty="0"/>
              <a:t>  </a:t>
            </a:r>
            <a:r>
              <a:rPr lang="ru-RU" sz="2800" b="0" i="0" u="none" baseline="0" dirty="0" err="1"/>
              <a:t>даних</a:t>
            </a:r>
            <a:endParaRPr lang="ru-RU" sz="28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3" y="1160920"/>
            <a:ext cx="7892415" cy="503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86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b="0" i="0" u="none" baseline="0" dirty="0" err="1"/>
              <a:t>Мережі</a:t>
            </a:r>
            <a:r>
              <a:rPr lang="ru-RU" sz="2800" b="0" i="0" u="none" baseline="0" dirty="0"/>
              <a:t> комплекса Сети комплекса </a:t>
            </a:r>
            <a:r>
              <a:rPr lang="ru-RU" sz="2800" dirty="0" err="1"/>
              <a:t>будівель</a:t>
            </a:r>
            <a:endParaRPr lang="ru-RU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8" y="1081286"/>
            <a:ext cx="6837044" cy="506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Мережі</a:t>
            </a:r>
            <a:r>
              <a:rPr lang="ru-RU" sz="2800" dirty="0"/>
              <a:t> невеликих і </a:t>
            </a:r>
            <a:r>
              <a:rPr lang="ru-RU" sz="2800" dirty="0" err="1"/>
              <a:t>домашніх</a:t>
            </a:r>
            <a:r>
              <a:rPr lang="ru-RU" sz="2800" dirty="0"/>
              <a:t> </a:t>
            </a:r>
            <a:r>
              <a:rPr lang="ru-RU" sz="2800" dirty="0" err="1"/>
              <a:t>офісів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64" y="1074267"/>
            <a:ext cx="6818472" cy="502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Глобальні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мережі</a:t>
            </a:r>
            <a:endParaRPr lang="ru-RU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8" y="1093991"/>
            <a:ext cx="7461885" cy="499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Мережі</a:t>
            </a:r>
            <a:r>
              <a:rPr lang="ru-RU" sz="2800" dirty="0"/>
              <a:t> центру </a:t>
            </a:r>
            <a:r>
              <a:rPr lang="ru-RU" sz="2800" dirty="0" err="1"/>
              <a:t>обробки</a:t>
            </a:r>
            <a:r>
              <a:rPr lang="ru-RU" sz="2800" dirty="0"/>
              <a:t> </a:t>
            </a:r>
            <a:r>
              <a:rPr lang="ru-RU" sz="2800" dirty="0" err="1"/>
              <a:t>даних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40080" y="1237488"/>
            <a:ext cx="7863840" cy="45765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err="1"/>
              <a:t>Безпека</a:t>
            </a:r>
            <a:r>
              <a:rPr lang="ru-RU" sz="1800" dirty="0"/>
              <a:t> </a:t>
            </a:r>
            <a:r>
              <a:rPr lang="ru-RU" sz="1800" dirty="0" err="1"/>
              <a:t>зовнішнього</a:t>
            </a:r>
            <a:r>
              <a:rPr lang="ru-RU" sz="1800" dirty="0"/>
              <a:t> периметра:</a:t>
            </a:r>
          </a:p>
          <a:p>
            <a:pPr marL="0" indent="35560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Співробітники</a:t>
            </a:r>
            <a:r>
              <a:rPr lang="ru-RU" sz="1800" i="1" dirty="0"/>
              <a:t> </a:t>
            </a:r>
            <a:r>
              <a:rPr lang="ru-RU" sz="1800" i="1" dirty="0" err="1"/>
              <a:t>охорони</a:t>
            </a:r>
            <a:r>
              <a:rPr lang="ru-RU" sz="1800" i="1" dirty="0"/>
              <a:t> на </a:t>
            </a:r>
            <a:r>
              <a:rPr lang="ru-RU" sz="1800" i="1" dirty="0" err="1"/>
              <a:t>підприємстві</a:t>
            </a:r>
            <a:endParaRPr lang="ru-RU" sz="1800" i="1" dirty="0"/>
          </a:p>
          <a:p>
            <a:pPr marL="0" indent="35560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Огорожі</a:t>
            </a:r>
            <a:r>
              <a:rPr lang="ru-RU" sz="1800" i="1" dirty="0"/>
              <a:t> та ворота</a:t>
            </a:r>
          </a:p>
          <a:p>
            <a:pPr marL="0" indent="35560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Безперервне</a:t>
            </a:r>
            <a:r>
              <a:rPr lang="ru-RU" sz="1800" i="1" dirty="0"/>
              <a:t> </a:t>
            </a:r>
            <a:r>
              <a:rPr lang="ru-RU" sz="1800" i="1" dirty="0" err="1"/>
              <a:t>відеоспостереження</a:t>
            </a:r>
            <a:endParaRPr lang="ru-RU" sz="1800" i="1" dirty="0"/>
          </a:p>
          <a:p>
            <a:pPr marL="0" indent="35560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Сигнали</a:t>
            </a:r>
            <a:r>
              <a:rPr lang="ru-RU" sz="1800" i="1" dirty="0"/>
              <a:t> </a:t>
            </a:r>
            <a:r>
              <a:rPr lang="ru-RU" sz="1800" i="1" dirty="0" err="1"/>
              <a:t>тривоги</a:t>
            </a:r>
            <a:r>
              <a:rPr lang="ru-RU" sz="1800" i="1" dirty="0"/>
              <a:t> при </a:t>
            </a:r>
            <a:r>
              <a:rPr lang="ru-RU" sz="1800" i="1" dirty="0" err="1"/>
              <a:t>порушеннях</a:t>
            </a:r>
            <a:r>
              <a:rPr lang="ru-RU" sz="1800" i="1" dirty="0"/>
              <a:t> в </a:t>
            </a:r>
            <a:r>
              <a:rPr lang="ru-RU" sz="1800" i="1" dirty="0" err="1"/>
              <a:t>системі</a:t>
            </a:r>
            <a:r>
              <a:rPr lang="ru-RU" sz="1800" i="1" dirty="0"/>
              <a:t> </a:t>
            </a:r>
            <a:r>
              <a:rPr lang="ru-RU" sz="1800" i="1" dirty="0" err="1"/>
              <a:t>безпеки</a:t>
            </a:r>
            <a:endParaRPr lang="ru-RU" sz="1800" i="1" dirty="0"/>
          </a:p>
          <a:p>
            <a:pPr marL="0" indent="0">
              <a:buNone/>
            </a:pPr>
            <a:r>
              <a:rPr lang="ru-RU" sz="1800" dirty="0" err="1"/>
              <a:t>Безпека</a:t>
            </a:r>
            <a:r>
              <a:rPr lang="ru-RU" sz="1800" dirty="0"/>
              <a:t> </a:t>
            </a:r>
            <a:r>
              <a:rPr lang="ru-RU" sz="1800" dirty="0" err="1"/>
              <a:t>всередині</a:t>
            </a:r>
            <a:r>
              <a:rPr lang="ru-RU" sz="1800" dirty="0"/>
              <a:t> периметра:</a:t>
            </a:r>
          </a:p>
          <a:p>
            <a:pPr marL="0" indent="35560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Електронні</a:t>
            </a:r>
            <a:r>
              <a:rPr lang="ru-RU" sz="1800" i="1" dirty="0"/>
              <a:t> датчики </a:t>
            </a:r>
            <a:r>
              <a:rPr lang="ru-RU" sz="1800" i="1" dirty="0" err="1"/>
              <a:t>руху</a:t>
            </a:r>
            <a:endParaRPr lang="ru-RU" sz="1800" i="1" dirty="0"/>
          </a:p>
          <a:p>
            <a:pPr marL="0" indent="35560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Тамбури-пастки</a:t>
            </a:r>
            <a:endParaRPr lang="ru-RU" sz="1800" i="1" dirty="0"/>
          </a:p>
          <a:p>
            <a:pPr marL="0" indent="35560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безперервне</a:t>
            </a:r>
            <a:r>
              <a:rPr lang="ru-RU" sz="1800" i="1" dirty="0"/>
              <a:t> </a:t>
            </a:r>
            <a:r>
              <a:rPr lang="ru-RU" sz="1800" i="1" dirty="0" err="1"/>
              <a:t>відеоспостереження</a:t>
            </a:r>
            <a:endParaRPr lang="ru-RU" sz="1800" i="1" dirty="0"/>
          </a:p>
          <a:p>
            <a:pPr marL="0" indent="355600">
              <a:buNone/>
            </a:pPr>
            <a:r>
              <a:rPr lang="ru-RU" sz="1800" i="1" dirty="0"/>
              <a:t>-</a:t>
            </a:r>
            <a:r>
              <a:rPr lang="ru-RU" sz="1800" i="1" dirty="0" err="1"/>
              <a:t>Біометричні</a:t>
            </a:r>
            <a:r>
              <a:rPr lang="ru-RU" sz="1800" i="1" dirty="0"/>
              <a:t> </a:t>
            </a:r>
            <a:r>
              <a:rPr lang="ru-RU" sz="1800" i="1" dirty="0" err="1"/>
              <a:t>сенсори</a:t>
            </a:r>
            <a:r>
              <a:rPr lang="ru-RU" sz="1800" i="1" dirty="0"/>
              <a:t> входу і </a:t>
            </a:r>
            <a:r>
              <a:rPr lang="ru-RU" sz="1800" i="1" dirty="0" err="1"/>
              <a:t>виходу</a:t>
            </a:r>
            <a:endParaRPr lang="ru-RU" sz="1600" i="1" dirty="0"/>
          </a:p>
        </p:txBody>
      </p:sp>
    </p:spTree>
    <p:extLst>
      <p:ext uri="{BB962C8B-B14F-4D97-AF65-F5344CB8AC3E}">
        <p14:creationId xmlns:p14="http://schemas.microsoft.com/office/powerpoint/2010/main" val="30938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2308</TotalTime>
  <Words>2301</Words>
  <Application>Microsoft Office PowerPoint</Application>
  <PresentationFormat>Экран (4:3)</PresentationFormat>
  <Paragraphs>400</Paragraphs>
  <Slides>59</Slides>
  <Notes>52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6" baseType="lpstr">
      <vt:lpstr>Arial</vt:lpstr>
      <vt:lpstr>Arial</vt:lpstr>
      <vt:lpstr>Calibri</vt:lpstr>
      <vt:lpstr>Ciscolight</vt:lpstr>
      <vt:lpstr>Times New Roman</vt:lpstr>
      <vt:lpstr>Work Sans</vt:lpstr>
      <vt:lpstr>NetAcad_White_PPT_Template 05Oct12</vt:lpstr>
      <vt:lpstr>Лекція 1 Сучасні загрози мережевої безпеки</vt:lpstr>
      <vt:lpstr>Мережі - це цілі</vt:lpstr>
      <vt:lpstr>Причини для забезпечення мережевої безпеки</vt:lpstr>
      <vt:lpstr>Вектори мережевих атак</vt:lpstr>
      <vt:lpstr>Втрата даних</vt:lpstr>
      <vt:lpstr>Мережі комплекса Сети комплекса будівель</vt:lpstr>
      <vt:lpstr>Мережі невеликих і домашніх офісів</vt:lpstr>
      <vt:lpstr>Глобальні мережі</vt:lpstr>
      <vt:lpstr>Мережі центру обробки даних</vt:lpstr>
      <vt:lpstr>Хмарні і віртуальні мережі</vt:lpstr>
      <vt:lpstr>Bring Your Own Device </vt:lpstr>
      <vt:lpstr>Хакери і еволюція хакерів</vt:lpstr>
      <vt:lpstr>Коротка інформація про інструменти проведення атак</vt:lpstr>
      <vt:lpstr>Еволюція інструментів безпеки</vt:lpstr>
      <vt:lpstr>Категорії інструментів проведення атак</vt:lpstr>
      <vt:lpstr>Різні типи шкідливого ПЗ</vt:lpstr>
      <vt:lpstr>Віруси</vt:lpstr>
      <vt:lpstr>Класифікація троянських коней</vt:lpstr>
      <vt:lpstr>Черви</vt:lpstr>
      <vt:lpstr>Компоненты червя</vt:lpstr>
      <vt:lpstr>Інше шкідливе ПЗ</vt:lpstr>
      <vt:lpstr>Типи мережевх атак</vt:lpstr>
      <vt:lpstr>Типи мережевх атак</vt:lpstr>
      <vt:lpstr>Типи мережевх атак</vt:lpstr>
      <vt:lpstr>Развідувальні атаки</vt:lpstr>
      <vt:lpstr>Атаки для отримання доступу</vt:lpstr>
      <vt:lpstr>Соціальна інженерія</vt:lpstr>
      <vt:lpstr>Соціальна інженерія</vt:lpstr>
      <vt:lpstr>Атаки «відмова в обслуговуванні»</vt:lpstr>
      <vt:lpstr>DDoS-атаки</vt:lpstr>
      <vt:lpstr>Захист мережі</vt:lpstr>
      <vt:lpstr>Фахівці з мережевої безпеки</vt:lpstr>
      <vt:lpstr>Організації з мережевої безпеки</vt:lpstr>
      <vt:lpstr>Конфиденційність, цілісність, доступність</vt:lpstr>
      <vt:lpstr> Області мережевої безпеки</vt:lpstr>
      <vt:lpstr>Області мережевої безпеки</vt:lpstr>
      <vt:lpstr>Политика сетевой безопасности</vt:lpstr>
      <vt:lpstr>Мета мережевої безпек </vt:lpstr>
      <vt:lpstr> Архітектура Cisco SecureX</vt:lpstr>
      <vt:lpstr>Артішок безпеки</vt:lpstr>
      <vt:lpstr>Еволюція інструментів мережевої безпеки</vt:lpstr>
      <vt:lpstr>сімейство продуктів SecureX</vt:lpstr>
      <vt:lpstr>Технології безпеки SecureX</vt:lpstr>
      <vt:lpstr>Елемент централізованого сканування мережі з урахуванням контексту</vt:lpstr>
      <vt:lpstr>Cisco Security Intelligence Operations</vt:lpstr>
      <vt:lpstr>Cisco Security Intelligence Operations (SIO) (продовження)</vt:lpstr>
      <vt:lpstr>Нейтрализація типічних мережевих загроз</vt:lpstr>
      <vt:lpstr>Захист мережі</vt:lpstr>
      <vt:lpstr>Нейтрализация вредоносного ПО</vt:lpstr>
      <vt:lpstr>Нейтралізація хробаків</vt:lpstr>
      <vt:lpstr>Нейтралізація розвідувальних атак</vt:lpstr>
      <vt:lpstr>Нейтралізація атак для отрмання доступу</vt:lpstr>
      <vt:lpstr>Нейтралізація DoS-атак</vt:lpstr>
      <vt:lpstr> Структура захисту мережевої платформи Cisco</vt:lpstr>
      <vt:lpstr>Структура NFP</vt:lpstr>
      <vt:lpstr>Захист площіни управління</vt:lpstr>
      <vt:lpstr>Захист площіни  менеджмента</vt:lpstr>
      <vt:lpstr>Захист площіни  даних</vt:lpstr>
      <vt:lpstr>Презентация PowerPoint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Natalia Dolgova</cp:lastModifiedBy>
  <cp:revision>98</cp:revision>
  <dcterms:created xsi:type="dcterms:W3CDTF">2012-10-09T16:58:47Z</dcterms:created>
  <dcterms:modified xsi:type="dcterms:W3CDTF">2023-09-05T05:15:27Z</dcterms:modified>
</cp:coreProperties>
</file>